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5334000" cy="7562850"/>
  <p:notesSz cx="5334000" cy="75628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560"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a:lstStyle>
            <a:lvl1pPr>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FBB6AD9A-3515-477E-81B3-1E9C4B86041D}" type="datetimeFigureOut">
              <a:rPr lang="en-US"/>
              <a:pPr>
                <a:defRPr/>
              </a:pPr>
              <a:t>8/24/2020</a:t>
            </a:fld>
            <a:endParaRPr lang="en-US"/>
          </a:p>
        </p:txBody>
      </p:sp>
      <p:sp>
        <p:nvSpPr>
          <p:cNvPr id="6" name="Holder 6"/>
          <p:cNvSpPr>
            <a:spLocks noGrp="1"/>
          </p:cNvSpPr>
          <p:nvPr>
            <p:ph type="sldNum" sz="quarter" idx="12"/>
          </p:nvPr>
        </p:nvSpPr>
        <p:spPr/>
        <p:txBody>
          <a:bodyPr/>
          <a:lstStyle>
            <a:lvl1pPr>
              <a:defRPr/>
            </a:lvl1pPr>
          </a:lstStyle>
          <a:p>
            <a:fld id="{66E28D29-D17B-426E-8108-1C28B404ED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rgbClr val="FF0000"/>
                </a:solidFill>
                <a:latin typeface="Cambria"/>
                <a:cs typeface="Cambria"/>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09DC313D-E0AE-440B-B651-02D5477DE0F1}" type="datetimeFigureOut">
              <a:rPr lang="en-US"/>
              <a:pPr>
                <a:defRPr/>
              </a:pPr>
              <a:t>8/24/2020</a:t>
            </a:fld>
            <a:endParaRPr lang="en-US"/>
          </a:p>
        </p:txBody>
      </p:sp>
      <p:sp>
        <p:nvSpPr>
          <p:cNvPr id="6" name="Holder 6"/>
          <p:cNvSpPr>
            <a:spLocks noGrp="1"/>
          </p:cNvSpPr>
          <p:nvPr>
            <p:ph type="sldNum" sz="quarter" idx="12"/>
          </p:nvPr>
        </p:nvSpPr>
        <p:spPr/>
        <p:txBody>
          <a:bodyPr/>
          <a:lstStyle>
            <a:lvl1pPr>
              <a:defRPr/>
            </a:lvl1pPr>
          </a:lstStyle>
          <a:p>
            <a:fld id="{6EEBB675-C23E-4319-99CC-EA501D381B1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rgbClr val="FF0000"/>
                </a:solidFill>
                <a:latin typeface="Cambria"/>
                <a:cs typeface="Cambria"/>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922F10AF-7FA0-4777-A85C-29F23BDE4E9D}" type="datetimeFigureOut">
              <a:rPr lang="en-US"/>
              <a:pPr>
                <a:defRPr/>
              </a:pPr>
              <a:t>8/24/2020</a:t>
            </a:fld>
            <a:endParaRPr lang="en-US"/>
          </a:p>
        </p:txBody>
      </p:sp>
      <p:sp>
        <p:nvSpPr>
          <p:cNvPr id="7" name="Holder 6"/>
          <p:cNvSpPr>
            <a:spLocks noGrp="1"/>
          </p:cNvSpPr>
          <p:nvPr>
            <p:ph type="sldNum" sz="quarter" idx="12"/>
          </p:nvPr>
        </p:nvSpPr>
        <p:spPr/>
        <p:txBody>
          <a:bodyPr/>
          <a:lstStyle>
            <a:lvl1pPr>
              <a:defRPr/>
            </a:lvl1pPr>
          </a:lstStyle>
          <a:p>
            <a:fld id="{6C510E79-C440-401C-BB77-F6F59E748B8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rgbClr val="FF0000"/>
                </a:solidFill>
                <a:latin typeface="Cambria"/>
                <a:cs typeface="Cambria"/>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AA45A35B-CC65-4638-B3CF-545015BCCD22}" type="datetimeFigureOut">
              <a:rPr lang="en-US"/>
              <a:pPr>
                <a:defRPr/>
              </a:pPr>
              <a:t>8/24/2020</a:t>
            </a:fld>
            <a:endParaRPr lang="en-US"/>
          </a:p>
        </p:txBody>
      </p:sp>
      <p:sp>
        <p:nvSpPr>
          <p:cNvPr id="5" name="Holder 6"/>
          <p:cNvSpPr>
            <a:spLocks noGrp="1"/>
          </p:cNvSpPr>
          <p:nvPr>
            <p:ph type="sldNum" sz="quarter" idx="12"/>
          </p:nvPr>
        </p:nvSpPr>
        <p:spPr/>
        <p:txBody>
          <a:bodyPr/>
          <a:lstStyle>
            <a:lvl1pPr>
              <a:defRPr/>
            </a:lvl1pPr>
          </a:lstStyle>
          <a:p>
            <a:fld id="{3DB8A1B1-B340-44C6-9613-FC333063E5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42B5B347-EA1F-4E18-8CA9-420E285BE2BB}" type="datetimeFigureOut">
              <a:rPr lang="en-US"/>
              <a:pPr>
                <a:defRPr/>
              </a:pPr>
              <a:t>8/24/2020</a:t>
            </a:fld>
            <a:endParaRPr lang="en-US"/>
          </a:p>
        </p:txBody>
      </p:sp>
      <p:sp>
        <p:nvSpPr>
          <p:cNvPr id="4" name="Holder 6"/>
          <p:cNvSpPr>
            <a:spLocks noGrp="1"/>
          </p:cNvSpPr>
          <p:nvPr>
            <p:ph type="sldNum" sz="quarter" idx="12"/>
          </p:nvPr>
        </p:nvSpPr>
        <p:spPr/>
        <p:txBody>
          <a:bodyPr/>
          <a:lstStyle>
            <a:lvl1pPr>
              <a:defRPr/>
            </a:lvl1pPr>
          </a:lstStyle>
          <a:p>
            <a:fld id="{F0928D1E-E4B5-4F15-A789-5D44872DC2C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754063" y="2586038"/>
            <a:ext cx="3825875" cy="10493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7" name="Holder 3"/>
          <p:cNvSpPr>
            <a:spLocks noGrp="1"/>
          </p:cNvSpPr>
          <p:nvPr>
            <p:ph type="body" idx="1"/>
          </p:nvPr>
        </p:nvSpPr>
        <p:spPr bwMode="auto">
          <a:xfrm>
            <a:off x="266700" y="1739900"/>
            <a:ext cx="4800600" cy="4991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1812925" y="7034213"/>
            <a:ext cx="1708150" cy="377825"/>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266700" y="7034213"/>
            <a:ext cx="1227138" cy="377825"/>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EE62ED97-27EF-456E-AADD-CED475149F98}" type="datetimeFigureOut">
              <a:rPr lang="en-US"/>
              <a:pPr>
                <a:defRPr/>
              </a:pPr>
              <a:t>8/24/2020</a:t>
            </a:fld>
            <a:endParaRPr lang="en-US"/>
          </a:p>
        </p:txBody>
      </p:sp>
      <p:sp>
        <p:nvSpPr>
          <p:cNvPr id="6" name="Holder 6"/>
          <p:cNvSpPr>
            <a:spLocks noGrp="1"/>
          </p:cNvSpPr>
          <p:nvPr>
            <p:ph type="sldNum" sz="quarter" idx="7"/>
          </p:nvPr>
        </p:nvSpPr>
        <p:spPr>
          <a:xfrm>
            <a:off x="2632075" y="6792913"/>
            <a:ext cx="193675" cy="166687"/>
          </a:xfrm>
          <a:prstGeom prst="rect">
            <a:avLst/>
          </a:prstGeom>
        </p:spPr>
        <p:txBody>
          <a:bodyPr vert="horz" wrap="square" lIns="0" tIns="0" rIns="0" bIns="0" numCol="1" anchor="t" anchorCtr="0" compatLnSpc="1">
            <a:prstTxWarp prst="textNoShape">
              <a:avLst/>
            </a:prstTxWarp>
            <a:spAutoFit/>
          </a:bodyPr>
          <a:lstStyle>
            <a:lvl1pPr>
              <a:lnSpc>
                <a:spcPts val="1150"/>
              </a:lnSpc>
              <a:defRPr sz="1100">
                <a:solidFill>
                  <a:srgbClr val="221F1F"/>
                </a:solidFill>
                <a:latin typeface="Calibri" pitchFamily="34" charset="0"/>
                <a:cs typeface="Calibri" pitchFamily="34" charset="0"/>
              </a:defRPr>
            </a:lvl1pPr>
          </a:lstStyle>
          <a:p>
            <a:fld id="{86F2005F-1370-45BD-A37E-DE8EA7197C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55763" y="969963"/>
            <a:ext cx="2016125" cy="223837"/>
          </a:xfrm>
          <a:prstGeom prst="rect">
            <a:avLst/>
          </a:prstGeom>
        </p:spPr>
        <p:txBody>
          <a:bodyPr lIns="0" tIns="12065" rIns="0" bIns="0">
            <a:spAutoFit/>
          </a:bodyPr>
          <a:lstStyle/>
          <a:p>
            <a:pPr marL="12700">
              <a:spcBef>
                <a:spcPts val="100"/>
              </a:spcBef>
            </a:pPr>
            <a:r>
              <a:rPr lang="en-US" sz="1300" b="1">
                <a:solidFill>
                  <a:srgbClr val="0000CC"/>
                </a:solidFill>
                <a:latin typeface="Cambria" pitchFamily="18" charset="0"/>
              </a:rPr>
              <a:t>BỘ GIÁO DỤC VÀ ĐÀO TẠO</a:t>
            </a:r>
            <a:endParaRPr lang="en-US" sz="1300">
              <a:latin typeface="Cambria" pitchFamily="18" charset="0"/>
            </a:endParaRPr>
          </a:p>
        </p:txBody>
      </p:sp>
      <p:sp>
        <p:nvSpPr>
          <p:cNvPr id="3" name="object 3"/>
          <p:cNvSpPr txBox="1">
            <a:spLocks noGrp="1"/>
          </p:cNvSpPr>
          <p:nvPr>
            <p:ph type="title"/>
          </p:nvPr>
        </p:nvSpPr>
        <p:spPr/>
        <p:txBody>
          <a:bodyPr tIns="102235"/>
          <a:lstStyle/>
          <a:p>
            <a:pPr eaLnBrk="1" hangingPunct="1">
              <a:lnSpc>
                <a:spcPts val="2475"/>
              </a:lnSpc>
              <a:spcBef>
                <a:spcPts val="175"/>
              </a:spcBef>
            </a:pPr>
            <a:r>
              <a:rPr lang="en-US" smtClean="0">
                <a:latin typeface="Cambria" pitchFamily="18" charset="0"/>
              </a:rPr>
              <a:t>100 CÂU HỎI - ĐÁP</a:t>
            </a:r>
            <a:br>
              <a:rPr lang="en-US" smtClean="0">
                <a:latin typeface="Cambria" pitchFamily="18" charset="0"/>
              </a:rPr>
            </a:br>
            <a:r>
              <a:rPr lang="en-US" sz="1600" smtClean="0">
                <a:latin typeface="Cambria" pitchFamily="18" charset="0"/>
              </a:rPr>
              <a:t>VỀ PHÒNG, CHỐNG DỊCH BỆNH COVID-19  TRONG CÁC CƠ SỞ GIÁO DỤC</a:t>
            </a:r>
          </a:p>
        </p:txBody>
      </p:sp>
      <p:sp>
        <p:nvSpPr>
          <p:cNvPr id="4" name="object 4"/>
          <p:cNvSpPr txBox="1"/>
          <p:nvPr/>
        </p:nvSpPr>
        <p:spPr>
          <a:xfrm>
            <a:off x="1654175" y="6202363"/>
            <a:ext cx="2020888" cy="238125"/>
          </a:xfrm>
          <a:prstGeom prst="rect">
            <a:avLst/>
          </a:prstGeom>
        </p:spPr>
        <p:txBody>
          <a:bodyPr lIns="0" tIns="12700" rIns="0" bIns="0">
            <a:spAutoFit/>
          </a:bodyPr>
          <a:lstStyle/>
          <a:p>
            <a:pPr marL="12700" fontAlgn="auto">
              <a:spcBef>
                <a:spcPts val="100"/>
              </a:spcBef>
              <a:spcAft>
                <a:spcPts val="0"/>
              </a:spcAft>
              <a:defRPr/>
            </a:pPr>
            <a:r>
              <a:rPr sz="1400" b="1" dirty="0">
                <a:solidFill>
                  <a:srgbClr val="0000FF"/>
                </a:solidFill>
                <a:latin typeface="Calibri"/>
                <a:cs typeface="Calibri"/>
              </a:rPr>
              <a:t>Hà Nội, </a:t>
            </a:r>
            <a:r>
              <a:rPr sz="1400" b="1" spc="-5" dirty="0">
                <a:solidFill>
                  <a:srgbClr val="0000FF"/>
                </a:solidFill>
                <a:latin typeface="Calibri"/>
                <a:cs typeface="Calibri"/>
              </a:rPr>
              <a:t>tháng 02 năm</a:t>
            </a:r>
            <a:r>
              <a:rPr sz="1400" b="1" spc="-50" dirty="0">
                <a:solidFill>
                  <a:srgbClr val="0000FF"/>
                </a:solidFill>
                <a:latin typeface="Calibri"/>
                <a:cs typeface="Calibri"/>
              </a:rPr>
              <a:t> </a:t>
            </a:r>
            <a:r>
              <a:rPr sz="1400" b="1" spc="-5" dirty="0">
                <a:solidFill>
                  <a:srgbClr val="0000FF"/>
                </a:solidFill>
                <a:latin typeface="Calibri"/>
                <a:cs typeface="Calibri"/>
              </a:rPr>
              <a:t>2020</a:t>
            </a:r>
            <a:endParaRPr sz="1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object 3"/>
          <p:cNvSpPr>
            <a:spLocks noGrp="1"/>
          </p:cNvSpPr>
          <p:nvPr>
            <p:ph type="sldNum" sz="quarter" idx="12"/>
          </p:nvPr>
        </p:nvSpPr>
        <p:spPr bwMode="auto">
          <a:noFill/>
          <a:ln>
            <a:miter lim="800000"/>
            <a:headEnd/>
            <a:tailEnd/>
          </a:ln>
        </p:spPr>
        <p:txBody>
          <a:bodyPr/>
          <a:lstStyle/>
          <a:p>
            <a:pPr marL="25400"/>
            <a:fld id="{B48BB8DB-530D-4D97-B96D-5CBDEA1D9269}" type="slidenum">
              <a:rPr lang="en-US"/>
              <a:pPr marL="25400"/>
              <a:t>10</a:t>
            </a:fld>
            <a:endParaRPr lang="en-US"/>
          </a:p>
        </p:txBody>
      </p:sp>
      <p:sp>
        <p:nvSpPr>
          <p:cNvPr id="2" name="object 2"/>
          <p:cNvSpPr txBox="1"/>
          <p:nvPr/>
        </p:nvSpPr>
        <p:spPr>
          <a:xfrm>
            <a:off x="671513" y="438150"/>
            <a:ext cx="4116387" cy="61293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Theo Điều 3 Luật Phòng, chống bệnh truyền nhiễm năm 2007,  các bệnh truyền nhiễm được phân chia làm 3 nhóm:</a:t>
            </a:r>
          </a:p>
          <a:p>
            <a:pPr marL="12700" algn="just">
              <a:lnSpc>
                <a:spcPct val="102000"/>
              </a:lnSpc>
              <a:spcBef>
                <a:spcPts val="600"/>
              </a:spcBef>
              <a:buFontTx/>
              <a:buChar char="-"/>
            </a:pPr>
            <a:r>
              <a:rPr lang="en-US" sz="1100">
                <a:latin typeface="Calibri" pitchFamily="34" charset="0"/>
                <a:cs typeface="Calibri" pitchFamily="34" charset="0"/>
              </a:rPr>
              <a:t>Nhóm A: Là những bệnh truyền nhiễm đặc biệt nguy hiểm, lây  truyền nhanh; phát tán rộng; tỷ lệ tử vong cao hoặc chưa rõ tác  nhân gây bệnh.</a:t>
            </a:r>
          </a:p>
          <a:p>
            <a:pPr marL="12700" algn="just">
              <a:lnSpc>
                <a:spcPct val="102000"/>
              </a:lnSpc>
              <a:spcBef>
                <a:spcPts val="588"/>
              </a:spcBef>
              <a:buFontTx/>
              <a:buChar char="-"/>
            </a:pPr>
            <a:r>
              <a:rPr lang="en-US" sz="1100">
                <a:latin typeface="Calibri" pitchFamily="34" charset="0"/>
                <a:cs typeface="Calibri" pitchFamily="34" charset="0"/>
              </a:rPr>
              <a:t>Nhóm B: Là các bệnh truyền nhiễm nguy hiểm, có khả năng lây  truyền nhanh và có thể gây tử vong.</a:t>
            </a:r>
          </a:p>
          <a:p>
            <a:pPr marL="12700" algn="just">
              <a:lnSpc>
                <a:spcPct val="102000"/>
              </a:lnSpc>
              <a:spcBef>
                <a:spcPts val="600"/>
              </a:spcBef>
              <a:buFontTx/>
              <a:buChar char="-"/>
            </a:pPr>
            <a:r>
              <a:rPr lang="en-US" sz="1100">
                <a:latin typeface="Calibri" pitchFamily="34" charset="0"/>
                <a:cs typeface="Calibri" pitchFamily="34" charset="0"/>
              </a:rPr>
              <a:t>Nhóm C: Là các bệnh ít nguy hiểm, khả năng lây truyền không  nhanh và ít gây tử vong.</a:t>
            </a:r>
          </a:p>
          <a:p>
            <a:pPr marL="12700" algn="just">
              <a:lnSpc>
                <a:spcPct val="102000"/>
              </a:lnSpc>
              <a:spcBef>
                <a:spcPts val="600"/>
              </a:spcBef>
            </a:pPr>
            <a:r>
              <a:rPr lang="en-US" sz="1100">
                <a:latin typeface="Calibri" pitchFamily="34" charset="0"/>
                <a:cs typeface="Calibri" pitchFamily="34" charset="0"/>
              </a:rPr>
              <a:t>Trên cơ sở đó, dịch Covid-19 được Bộ Y tế xếp vào nhóm A -  nhóm đặc biệt nguy hiểm vì bệnh có khả năng lây lan nhanh  trong cộng đồng, chưa có thuốc điều trị đặc hiệu và cũng chưa  có vắc xin phòng bệnh, tỷ lệ tử vong ban đầu được dự báo tới  5% - trên thực tế tại thời điểm này (23/02/2020) đang ở mức  khoảng 2%.</a:t>
            </a:r>
          </a:p>
          <a:p>
            <a:pPr marL="12700" algn="just">
              <a:spcBef>
                <a:spcPts val="613"/>
              </a:spcBef>
            </a:pPr>
            <a:r>
              <a:rPr lang="en-US" sz="1100" b="1">
                <a:solidFill>
                  <a:srgbClr val="0000CC"/>
                </a:solidFill>
                <a:latin typeface="Calibri" pitchFamily="34" charset="0"/>
                <a:cs typeface="Calibri" pitchFamily="34" charset="0"/>
              </a:rPr>
              <a:t>3. Dịch Covid-19 xuất hiện như thế nào?</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Bệnh Covid-19 xuất hiện đầu tiên ở người bị nhiễm virus  Corona từ động vật. Từ người bệnh đầu tiên virus phát tán và  lây lan từ người này sang người khác theo cấp số nhân (ước  tính từ 1 người lây cho 3-4 người), trở thành dịch tại địa  phương ban đầu. Từ địa phương này dịch lan ra các nhiều nơi  trên thế giới và trở thành dịch bệnh mang tính toàn cầu.</a:t>
            </a:r>
          </a:p>
          <a:p>
            <a:pPr marL="12700" algn="just">
              <a:lnSpc>
                <a:spcPct val="102000"/>
              </a:lnSpc>
              <a:spcBef>
                <a:spcPts val="600"/>
              </a:spcBef>
            </a:pPr>
            <a:r>
              <a:rPr lang="en-US" sz="1100">
                <a:latin typeface="Calibri" pitchFamily="34" charset="0"/>
                <a:cs typeface="Calibri" pitchFamily="34" charset="0"/>
              </a:rPr>
              <a:t>Do những người đầu tiên bị bệnh đều có liên quan đến một địa  điểm mua bán động vật hoang dã ở Vũ Hán, Hồ Bắc, Trung  Quốc và tác nhân gây bệnh được tìm thấy ở người bệnh là virus  Corona - loại virus phổ biến gây bệnh ở động vật; mặt khác  chủng virus này hoàn toàn mới nên được cho là virus Corona  vốn lưu hành ở động vật đã biến đổi (tiến hóa) thành virus gây  bệnh cho người (tương tự virus Corona gây bệnh SARS lây từ  cầy hương sang người, virus Corona gây bệnh viêm đường hô</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object 3"/>
          <p:cNvSpPr>
            <a:spLocks noGrp="1"/>
          </p:cNvSpPr>
          <p:nvPr>
            <p:ph type="sldNum" sz="quarter" idx="12"/>
          </p:nvPr>
        </p:nvSpPr>
        <p:spPr bwMode="auto">
          <a:noFill/>
          <a:ln>
            <a:miter lim="800000"/>
            <a:headEnd/>
            <a:tailEnd/>
          </a:ln>
        </p:spPr>
        <p:txBody>
          <a:bodyPr/>
          <a:lstStyle/>
          <a:p>
            <a:pPr marL="25400"/>
            <a:fld id="{6F939364-29B1-4616-A0E5-B9AC4BCD9AE1}" type="slidenum">
              <a:rPr lang="en-US"/>
              <a:pPr marL="25400"/>
              <a:t>11</a:t>
            </a:fld>
            <a:endParaRPr lang="en-US"/>
          </a:p>
        </p:txBody>
      </p:sp>
      <p:sp>
        <p:nvSpPr>
          <p:cNvPr id="2" name="object 2"/>
          <p:cNvSpPr txBox="1"/>
          <p:nvPr/>
        </p:nvSpPr>
        <p:spPr>
          <a:xfrm>
            <a:off x="900113" y="579438"/>
            <a:ext cx="3887787" cy="5834062"/>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hấp Trung Đông lây từ lạc đà sang người). Tiếp đó người hoặc  những người đầu tiên nhiễm virus từ động vật lại trở thành  nguồn phát tán và lây nhiễm virus sang người khác, làm cho  bệnh trở thành dịch bệnh lây truyền từ người sang người.</a:t>
            </a:r>
          </a:p>
          <a:p>
            <a:pPr marL="2100263" algn="just">
              <a:lnSpc>
                <a:spcPct val="102000"/>
              </a:lnSpc>
              <a:spcBef>
                <a:spcPts val="600"/>
              </a:spcBef>
            </a:pPr>
            <a:r>
              <a:rPr lang="en-US" sz="1100">
                <a:latin typeface="Calibri" pitchFamily="34" charset="0"/>
                <a:cs typeface="Calibri" pitchFamily="34" charset="0"/>
              </a:rPr>
              <a:t>Một bệnh nếu chỉ lây từ động vật sang người rồi dừng lại ở  người bị nhiễm bệnh từ động vật, không tiếp tục lây từ người  sang người (như cúm gia cầm) thì việc kiểm soát còn tương đối  thuận lợi (cách ly, thậm chí tiêu hủy toàn bộ nguồn phát tán  mầm bệnh là động vật). Khi bệnh từ động vật lây sang người rồi  lại tiếp tục lây từ người sang người thì việc kiểm soát sẽ trở nên  vô cùng khó khăn như SARS, MERS và Covid-19 hiện nay.</a:t>
            </a:r>
          </a:p>
          <a:p>
            <a:pPr marL="2100263" algn="just">
              <a:lnSpc>
                <a:spcPct val="102000"/>
              </a:lnSpc>
              <a:spcBef>
                <a:spcPts val="600"/>
              </a:spcBef>
            </a:pPr>
            <a:r>
              <a:rPr lang="en-US" sz="1100">
                <a:latin typeface="Calibri" pitchFamily="34" charset="0"/>
                <a:cs typeface="Calibri" pitchFamily="34" charset="0"/>
              </a:rPr>
              <a:t>Như vậy, sau dịch SARS do virus SARS-CoV lây từ cầy hương  sang người, dịch viêm đường hô hấp Trung Đông do virus  MERS-CoV lây từ lạc đà sang người; nay dịch Covid-19 cũng do  virus Corona (SARS-CoV-2) lây từ động vật hoang dã (nhiều khả  năng từ dơi hoặc tê tê hoặc rắn) sang người, càng có thêm cơ  sở để khuyến cáo mọi người tránh tiếp xúc với động vật hoang  dã. Đặc biệt, việc mua bán, giết thịt động vật hoang dã có nguy  cơ nhiễm bệnh rất cao do con người tiếp xúc trực tiếp với các  chất bài tiết và thịt sống của động vật hoang dã.</a:t>
            </a:r>
          </a:p>
          <a:p>
            <a:pPr marL="2100263" algn="just">
              <a:spcBef>
                <a:spcPts val="625"/>
              </a:spcBef>
            </a:pPr>
            <a:r>
              <a:rPr lang="en-US" sz="1100" b="1">
                <a:solidFill>
                  <a:srgbClr val="0000CC"/>
                </a:solidFill>
                <a:latin typeface="Calibri" pitchFamily="34" charset="0"/>
                <a:cs typeface="Calibri" pitchFamily="34" charset="0"/>
              </a:rPr>
              <a:t>4. Người bị nhiễm virus gây bệnh Covid-19 có biểu hiện gì?</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Không có biểu hiện gì đặc trưng, thậm trí không có biểu hiện gì  cho đến khi xuất hiện các triệu chứng đầu tiên của bệnh viêm  đường hô hấp cấp. Đây là giai đoạn ủ bệnh. Điều đặc biệt nguy  hiểm là người nhiễm virus gây bệnh Covid-19 trong giai đoạn ủ  bệnh vẫn có khả năng làm lây bệnh cho người khác do vẫn phát  tán virus ra xung quanh.</a:t>
            </a:r>
          </a:p>
          <a:p>
            <a:pPr marL="2100263" algn="just">
              <a:lnSpc>
                <a:spcPct val="102000"/>
              </a:lnSpc>
              <a:spcBef>
                <a:spcPts val="600"/>
              </a:spcBef>
            </a:pPr>
            <a:r>
              <a:rPr lang="en-US" sz="1100">
                <a:latin typeface="Calibri" pitchFamily="34" charset="0"/>
                <a:cs typeface="Calibri" pitchFamily="34" charset="0"/>
              </a:rPr>
              <a:t>Trong một số trường hợp người nhiễm virus gây bệnh Covid-19  không phát triển thành bệnh. Trong thời gian người này mang  virus trong người nhưng không có triệu chứng của bệnh (được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object 3"/>
          <p:cNvSpPr>
            <a:spLocks noGrp="1"/>
          </p:cNvSpPr>
          <p:nvPr>
            <p:ph type="sldNum" sz="quarter" idx="12"/>
          </p:nvPr>
        </p:nvSpPr>
        <p:spPr bwMode="auto">
          <a:noFill/>
          <a:ln>
            <a:miter lim="800000"/>
            <a:headEnd/>
            <a:tailEnd/>
          </a:ln>
        </p:spPr>
        <p:txBody>
          <a:bodyPr/>
          <a:lstStyle/>
          <a:p>
            <a:pPr marL="25400"/>
            <a:fld id="{222B81B4-9BE6-4A38-842F-ECF1D8817411}" type="slidenum">
              <a:rPr lang="en-US"/>
              <a:pPr marL="25400"/>
              <a:t>12</a:t>
            </a:fld>
            <a:endParaRPr lang="en-US"/>
          </a:p>
        </p:txBody>
      </p:sp>
      <p:sp>
        <p:nvSpPr>
          <p:cNvPr id="2" name="object 2"/>
          <p:cNvSpPr txBox="1"/>
          <p:nvPr/>
        </p:nvSpPr>
        <p:spPr>
          <a:xfrm>
            <a:off x="671513" y="438150"/>
            <a:ext cx="4116387" cy="618648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gọi là người lành mang virus) vẫn phát tán virus ra xung quanh,  do vậy vẫn có khả năng truyền virus gây bệnh sang người khác.</a:t>
            </a:r>
          </a:p>
          <a:p>
            <a:pPr marL="12700" algn="just">
              <a:lnSpc>
                <a:spcPct val="101000"/>
              </a:lnSpc>
              <a:spcBef>
                <a:spcPts val="600"/>
              </a:spcBef>
            </a:pPr>
            <a:r>
              <a:rPr lang="en-US" sz="1100">
                <a:latin typeface="Calibri" pitchFamily="34" charset="0"/>
                <a:cs typeface="Calibri" pitchFamily="34" charset="0"/>
              </a:rPr>
              <a:t>Những người đã nhiễm virus nhưng còn đang trong giai đoạn ủ  bệnh hoặc là người lành mang virus chắc chắn đã tiếp xúc với  nguồn bệnh. Vì vậy khai thác tiền sử đi lại, tiếp xúc có ý nghĩa  rất quan trọng để tìm yếu tố nguy cơ nhiễm mầm bệnh.</a:t>
            </a:r>
          </a:p>
          <a:p>
            <a:pPr marL="12700" algn="just">
              <a:spcBef>
                <a:spcPts val="625"/>
              </a:spcBef>
              <a:buFontTx/>
              <a:buAutoNum type="arabicPeriod" startAt="5"/>
            </a:pPr>
            <a:r>
              <a:rPr lang="en-US" sz="1100" b="1">
                <a:solidFill>
                  <a:srgbClr val="0000CC"/>
                </a:solidFill>
                <a:latin typeface="Calibri" pitchFamily="34" charset="0"/>
                <a:cs typeface="Calibri" pitchFamily="34" charset="0"/>
              </a:rPr>
              <a:t>Khi phát bệnh, người bị bệnh Covid-19 có biểu hiện gì?</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Khi phát bệnh, các triệu chứng lâm sàng ban đầu hay gặp là sốt,  ho khan, mệt mỏi, đau cơ. Một số trường hợp có thể có đau  họng, ngạt mũi, chảy nước mũi, đau đầu, ho có đờm, nôn và  tiêu chảy. Những trường hợp nặng xuất hiện viêm phổi; khó  thở do viêm phổi nặng, hội chứng suy hô hấp cấp tiến triển  (ARDS); suy chức năng các cơ quan.</a:t>
            </a:r>
          </a:p>
          <a:p>
            <a:pPr marL="12700" algn="just">
              <a:spcBef>
                <a:spcPts val="625"/>
              </a:spcBef>
              <a:buFontTx/>
              <a:buAutoNum type="arabicPeriod" startAt="6"/>
            </a:pPr>
            <a:r>
              <a:rPr lang="en-US" sz="1100" b="1">
                <a:solidFill>
                  <a:srgbClr val="0000CC"/>
                </a:solidFill>
                <a:latin typeface="Calibri" pitchFamily="34" charset="0"/>
                <a:cs typeface="Calibri" pitchFamily="34" charset="0"/>
              </a:rPr>
              <a:t>Nhiễm virus gây bệnh Covid-19 bao lâu thì phát bệnh?</a:t>
            </a:r>
            <a:endParaRPr lang="en-US" sz="1100">
              <a:latin typeface="Calibri" pitchFamily="34" charset="0"/>
              <a:cs typeface="Calibri" pitchFamily="34" charset="0"/>
            </a:endParaRPr>
          </a:p>
          <a:p>
            <a:pPr marL="12700" algn="just">
              <a:lnSpc>
                <a:spcPct val="101000"/>
              </a:lnSpc>
              <a:spcBef>
                <a:spcPts val="600"/>
              </a:spcBef>
            </a:pPr>
            <a:r>
              <a:rPr lang="en-US" sz="1100">
                <a:latin typeface="Calibri" pitchFamily="34" charset="0"/>
                <a:cs typeface="Calibri" pitchFamily="34" charset="0"/>
              </a:rPr>
              <a:t>Thông thường từ 02 đến 14 ngày sau khi tiếp xúc với nguồn  bệnh và tùy thuộc vào từng người bệnh. Gần đây đã có thông  tin thời gian ủ bệnh ở một số bệnh nhân có thể dài hơn đến 3  tuần.</a:t>
            </a:r>
          </a:p>
          <a:p>
            <a:pPr marL="12700" algn="just">
              <a:lnSpc>
                <a:spcPct val="102000"/>
              </a:lnSpc>
              <a:spcBef>
                <a:spcPts val="600"/>
              </a:spcBef>
              <a:buFontTx/>
              <a:buAutoNum type="arabicPeriod" startAt="7"/>
            </a:pPr>
            <a:r>
              <a:rPr lang="en-US" sz="1100" b="1">
                <a:solidFill>
                  <a:srgbClr val="0000CC"/>
                </a:solidFill>
                <a:latin typeface="Calibri" pitchFamily="34" charset="0"/>
                <a:cs typeface="Calibri" pitchFamily="34" charset="0"/>
              </a:rPr>
              <a:t>Bị bệnh Covid-19 nếu không được điều trị có thể dẫn đến  những hậu quả gì?</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Người bị bệnh Covid-19 có thể tiến triển ở nhiều mức độ khác  nhau, nhẹ thì có thể tự khỏi, nặng có thể diễn biến đến viêm  phổi nặng, suy hô hấp cấp tiến triển, suy chức năng các cơ quan  dẫn tới tử vong.</a:t>
            </a:r>
          </a:p>
          <a:p>
            <a:pPr marL="12700" algn="just">
              <a:lnSpc>
                <a:spcPct val="101000"/>
              </a:lnSpc>
              <a:spcBef>
                <a:spcPts val="600"/>
              </a:spcBef>
            </a:pPr>
            <a:r>
              <a:rPr lang="en-US" sz="1100">
                <a:latin typeface="Calibri" pitchFamily="34" charset="0"/>
                <a:cs typeface="Calibri" pitchFamily="34" charset="0"/>
              </a:rPr>
              <a:t>Theo số liệu đã công bố hiện nay, tỷ lệ tử vong khoảng trên 2%.  Bệnh diễn biến nặng thường xuất hiện ở những người có bệnh  mãn tính, suy giảm miễn dịch.</a:t>
            </a:r>
          </a:p>
          <a:p>
            <a:pPr marL="12700" algn="just">
              <a:spcBef>
                <a:spcPts val="625"/>
              </a:spcBef>
              <a:buFontTx/>
              <a:buAutoNum type="arabicPeriod" startAt="8"/>
            </a:pPr>
            <a:r>
              <a:rPr lang="en-US" sz="1100" b="1">
                <a:solidFill>
                  <a:srgbClr val="0000CC"/>
                </a:solidFill>
                <a:latin typeface="Calibri" pitchFamily="34" charset="0"/>
                <a:cs typeface="Calibri" pitchFamily="34" charset="0"/>
              </a:rPr>
              <a:t>Có phải cứ ho, sốt là bị bệnh do Covid-19 hay không?</a:t>
            </a:r>
            <a:endParaRPr lang="en-US" sz="1100">
              <a:latin typeface="Calibri" pitchFamily="34" charset="0"/>
              <a:cs typeface="Calibri" pitchFamily="34" charset="0"/>
            </a:endParaRPr>
          </a:p>
          <a:p>
            <a:pPr marL="12700" algn="just">
              <a:spcBef>
                <a:spcPts val="625"/>
              </a:spcBef>
            </a:pPr>
            <a:r>
              <a:rPr lang="en-US" sz="1100">
                <a:latin typeface="Calibri" pitchFamily="34" charset="0"/>
                <a:cs typeface="Calibri" pitchFamily="34" charset="0"/>
              </a:rPr>
              <a:t>Không phải cứ có ho, sốt là bị bệnh do Covid-19.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object 3"/>
          <p:cNvSpPr>
            <a:spLocks noGrp="1"/>
          </p:cNvSpPr>
          <p:nvPr>
            <p:ph type="sldNum" sz="quarter" idx="12"/>
          </p:nvPr>
        </p:nvSpPr>
        <p:spPr bwMode="auto">
          <a:noFill/>
          <a:ln>
            <a:miter lim="800000"/>
            <a:headEnd/>
            <a:tailEnd/>
          </a:ln>
        </p:spPr>
        <p:txBody>
          <a:bodyPr/>
          <a:lstStyle/>
          <a:p>
            <a:pPr marL="25400"/>
            <a:fld id="{85209654-41B6-4788-A5EB-6A8FD0C7D22A}" type="slidenum">
              <a:rPr lang="en-US"/>
              <a:pPr marL="25400"/>
              <a:t>13</a:t>
            </a:fld>
            <a:endParaRPr lang="en-US"/>
          </a:p>
        </p:txBody>
      </p:sp>
      <p:sp>
        <p:nvSpPr>
          <p:cNvPr id="2" name="object 2"/>
          <p:cNvSpPr txBox="1"/>
          <p:nvPr/>
        </p:nvSpPr>
        <p:spPr>
          <a:xfrm>
            <a:off x="671513" y="579438"/>
            <a:ext cx="4116387" cy="5797550"/>
          </a:xfrm>
          <a:prstGeom prst="rect">
            <a:avLst/>
          </a:prstGeom>
        </p:spPr>
        <p:txBody>
          <a:bodyPr lIns="0" tIns="12700" rIns="0" bIns="0">
            <a:spAutoFit/>
          </a:bodyPr>
          <a:lstStyle/>
          <a:p>
            <a:pPr marL="23288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328863">
              <a:spcBef>
                <a:spcPts val="50"/>
              </a:spcBef>
            </a:pPr>
            <a:endParaRPr lang="en-US" sz="1100">
              <a:latin typeface="Times New Roman" pitchFamily="18" charset="0"/>
              <a:cs typeface="Times New Roman" pitchFamily="18" charset="0"/>
            </a:endParaRPr>
          </a:p>
          <a:p>
            <a:pPr marL="2328863" algn="just">
              <a:lnSpc>
                <a:spcPct val="102000"/>
              </a:lnSpc>
            </a:pPr>
            <a:r>
              <a:rPr lang="en-US" sz="1100">
                <a:latin typeface="Calibri" pitchFamily="34" charset="0"/>
                <a:cs typeface="Calibri" pitchFamily="34" charset="0"/>
              </a:rPr>
              <a:t>Ho, sốt là biểu hiện của nhiều bệnh lý cấp và mãn tính khác  nhau liên quan đến đường hô hấp. Bệnh do Covid-19 là một  bệnh viêm đường hô hấp cấp. Có nhiều nguyên nhân có thể gây  viêm đường hô hấp cấp tính như các loại vi khuẩn gây bệnh; các  loại virus như virus cúm mùa, virus á cúm, virus hô hấp hợp  bào…</a:t>
            </a:r>
          </a:p>
          <a:p>
            <a:pPr marL="2328863" algn="just">
              <a:lnSpc>
                <a:spcPct val="102000"/>
              </a:lnSpc>
              <a:spcBef>
                <a:spcPts val="600"/>
              </a:spcBef>
              <a:buFontTx/>
              <a:buAutoNum type="arabicPeriod" startAt="9"/>
            </a:pPr>
            <a:r>
              <a:rPr lang="en-US" sz="1100" b="1">
                <a:solidFill>
                  <a:srgbClr val="0000CC"/>
                </a:solidFill>
                <a:latin typeface="Calibri" pitchFamily="34" charset="0"/>
                <a:cs typeface="Calibri" pitchFamily="34" charset="0"/>
              </a:rPr>
              <a:t>Để khẳng định chắc chắn bị bệnh do Covid-19 thì cần làm  những xét nghiệm gì?</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Hiện nay, kỹ thuật xác định Covid-19 gồm kỹ thuật giải trình tự  gen thế hệ mới (NGS) và kỹ thuật Real time RT-PCR với bệnh  phẩm là dịch đường hô hấp, đờm, dịch nội khí quản được thu  thập và bảo quản trong môi trường phù hợp.</a:t>
            </a:r>
          </a:p>
          <a:p>
            <a:pPr marL="2328863" algn="just">
              <a:lnSpc>
                <a:spcPct val="102000"/>
              </a:lnSpc>
              <a:spcBef>
                <a:spcPts val="600"/>
              </a:spcBef>
            </a:pPr>
            <a:r>
              <a:rPr lang="en-US" sz="1100">
                <a:latin typeface="Calibri" pitchFamily="34" charset="0"/>
                <a:cs typeface="Calibri" pitchFamily="34" charset="0"/>
              </a:rPr>
              <a:t>Theo quy định hiện nay của Bộ Y tế, xét nghiệm khẳng định  chắc chắn bị bệnh do Covid-19 được tiến hành tại các cơ sở y tế  được Bộ Y tế cho phép thực hiện và công bố kết quả xét  nghiệm.</a:t>
            </a:r>
          </a:p>
          <a:p>
            <a:pPr marL="2328863" algn="just">
              <a:lnSpc>
                <a:spcPct val="102000"/>
              </a:lnSpc>
              <a:spcBef>
                <a:spcPts val="600"/>
              </a:spcBef>
              <a:buFontTx/>
              <a:buAutoNum type="arabicPeriod" startAt="10"/>
            </a:pPr>
            <a:r>
              <a:rPr lang="en-US" sz="1100" b="1">
                <a:solidFill>
                  <a:srgbClr val="0000CC"/>
                </a:solidFill>
                <a:latin typeface="Calibri" pitchFamily="34" charset="0"/>
                <a:cs typeface="Calibri" pitchFamily="34" charset="0"/>
              </a:rPr>
              <a:t>Hiện nay đã có thuốc điều trị đặc hiệu cho bệnh Covid-19  chưa?</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Hiện nay, Tổ chức Y tế Thế giới và các tổ chức y tế khác chưa có  khuyến cáo thuốc điều trị đặc hiệu nào cho viêm phổi do Covid-</a:t>
            </a:r>
          </a:p>
          <a:p>
            <a:pPr marL="2328863" algn="just">
              <a:lnSpc>
                <a:spcPct val="102000"/>
              </a:lnSpc>
            </a:pPr>
            <a:r>
              <a:rPr lang="en-US" sz="1100">
                <a:latin typeface="Calibri" pitchFamily="34" charset="0"/>
                <a:cs typeface="Calibri" pitchFamily="34" charset="0"/>
              </a:rPr>
              <a:t>19. Một số thuốc kháng virus đang được nghiên cứu về hiệu  quả điều trị và tính an toàn cho bệnh nhân Covid-19.</a:t>
            </a:r>
          </a:p>
          <a:p>
            <a:pPr marL="2328863" algn="just">
              <a:spcBef>
                <a:spcPts val="625"/>
              </a:spcBef>
              <a:buFontTx/>
              <a:buAutoNum type="arabicPeriod" startAt="11"/>
            </a:pPr>
            <a:r>
              <a:rPr lang="en-US" sz="1100" b="1">
                <a:solidFill>
                  <a:srgbClr val="0000CC"/>
                </a:solidFill>
                <a:latin typeface="Calibri" pitchFamily="34" charset="0"/>
                <a:cs typeface="Calibri" pitchFamily="34" charset="0"/>
              </a:rPr>
              <a:t>Các biện pháp chính để điều trị bệnh Covid-19 là gì?</a:t>
            </a:r>
            <a:endParaRPr lang="en-US" sz="1100">
              <a:latin typeface="Calibri" pitchFamily="34" charset="0"/>
              <a:cs typeface="Calibri" pitchFamily="34" charset="0"/>
            </a:endParaRPr>
          </a:p>
          <a:p>
            <a:pPr marL="2328863" algn="just">
              <a:lnSpc>
                <a:spcPct val="101000"/>
              </a:lnSpc>
              <a:spcBef>
                <a:spcPts val="600"/>
              </a:spcBef>
            </a:pPr>
            <a:r>
              <a:rPr lang="en-US" sz="1100">
                <a:latin typeface="Calibri" pitchFamily="34" charset="0"/>
                <a:cs typeface="Calibri" pitchFamily="34" charset="0"/>
              </a:rPr>
              <a:t>Hiện nay, do chưa có thuốc điều trị đặc hiệu nên việc điều trị  chủ yếu là hỗ trợ nâng đỡ thể trạng, sức đề kháng và điều trị  triệu chứng.</a:t>
            </a:r>
          </a:p>
          <a:p>
            <a:pPr marL="2328863">
              <a:spcBef>
                <a:spcPts val="625"/>
              </a:spcBef>
            </a:pPr>
            <a:r>
              <a:rPr lang="en-US" sz="1100" b="1">
                <a:latin typeface="Calibri" pitchFamily="34" charset="0"/>
                <a:cs typeface="Calibri" pitchFamily="34" charset="0"/>
              </a:rPr>
              <a:t>TÁC NHÂN GÂY BỆNH COVID-19</a:t>
            </a:r>
            <a:endParaRPr lang="en-US" sz="1100">
              <a:latin typeface="Calibri" pitchFamily="34" charset="0"/>
              <a:cs typeface="Calibri" pitchFamily="34" charset="0"/>
            </a:endParaRPr>
          </a:p>
          <a:p>
            <a:pPr marL="2328863" algn="just">
              <a:spcBef>
                <a:spcPts val="625"/>
              </a:spcBef>
              <a:buFontTx/>
              <a:buAutoNum type="arabicPeriod" startAt="12"/>
            </a:pPr>
            <a:r>
              <a:rPr lang="en-US" sz="1100" b="1">
                <a:solidFill>
                  <a:srgbClr val="0000CC"/>
                </a:solidFill>
                <a:latin typeface="Calibri" pitchFamily="34" charset="0"/>
                <a:cs typeface="Calibri" pitchFamily="34" charset="0"/>
              </a:rPr>
              <a:t>Tác nhân gây bệnh Covid-19 là gì?</a:t>
            </a:r>
            <a:endParaRPr lang="en-US" sz="1100">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object 3"/>
          <p:cNvSpPr>
            <a:spLocks noGrp="1"/>
          </p:cNvSpPr>
          <p:nvPr>
            <p:ph type="sldNum" sz="quarter" idx="12"/>
          </p:nvPr>
        </p:nvSpPr>
        <p:spPr bwMode="auto">
          <a:noFill/>
          <a:ln>
            <a:miter lim="800000"/>
            <a:headEnd/>
            <a:tailEnd/>
          </a:ln>
        </p:spPr>
        <p:txBody>
          <a:bodyPr/>
          <a:lstStyle/>
          <a:p>
            <a:pPr marL="25400"/>
            <a:fld id="{4D001DA3-D11B-4120-88B6-51EB0988FDF0}" type="slidenum">
              <a:rPr lang="en-US"/>
              <a:pPr marL="25400"/>
              <a:t>14</a:t>
            </a:fld>
            <a:endParaRPr lang="en-US"/>
          </a:p>
        </p:txBody>
      </p:sp>
      <p:sp>
        <p:nvSpPr>
          <p:cNvPr id="2" name="object 2"/>
          <p:cNvSpPr txBox="1"/>
          <p:nvPr/>
        </p:nvSpPr>
        <p:spPr>
          <a:xfrm>
            <a:off x="671513" y="438150"/>
            <a:ext cx="4117975" cy="60531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Tác nhân gây bệnh Covid-19 là một chủng virus Corona mới có  tên SARS-CoV-2.</a:t>
            </a:r>
          </a:p>
          <a:p>
            <a:pPr marL="12700" algn="just">
              <a:lnSpc>
                <a:spcPct val="102000"/>
              </a:lnSpc>
              <a:spcBef>
                <a:spcPts val="600"/>
              </a:spcBef>
            </a:pPr>
            <a:r>
              <a:rPr lang="en-US" sz="1100">
                <a:latin typeface="Calibri" pitchFamily="34" charset="0"/>
                <a:cs typeface="Calibri" pitchFamily="34" charset="0"/>
              </a:rPr>
              <a:t>Khi mới được phát hiện, chủng virus gây bệnh Covid-19 khác  hẳn với các chủng virus Corona đã biết trước đó nên đã được  đặt tên là “virus Corona mới” (Novel Coronavirus - viết tắt là  nCoV). Trong danh pháp khoa học, tên chủng virus mới còn có  thêm thông tin về năm phát hiện, do vậy tên đầy đủ của chủng  virus Corona mới này là “2019 Novel Coronavirus” viết tắt hay  ký hiệu là “2019-nCoV”. Ngày 11/02/2020 Hội đồng danh pháp  virus quốc tế (International Committee on Taxonomy of Viruses</a:t>
            </a:r>
          </a:p>
          <a:p>
            <a:pPr marL="12700" algn="just">
              <a:lnSpc>
                <a:spcPct val="102000"/>
              </a:lnSpc>
            </a:pPr>
            <a:r>
              <a:rPr lang="en-US" sz="1100">
                <a:latin typeface="Calibri" pitchFamily="34" charset="0"/>
                <a:cs typeface="Calibri" pitchFamily="34" charset="0"/>
              </a:rPr>
              <a:t>– ICTV), căn cứ vào đặc điểm bộ gen của virus này có liên quan  với bộ gen của virus Corona gây bệnh SARS năm 2003, đã chính  thức đặt tên chủng virus này là SARS-CoV-2. WHO cũng chính  thức sử dụng tên SARS-CoV-2 do ICTV đặt để gọi tên virus gây  bệnh Covid-19 thay cho “2019-nCoV” hoặc “nCoV”.</a:t>
            </a:r>
          </a:p>
          <a:p>
            <a:pPr marL="12700" algn="just">
              <a:lnSpc>
                <a:spcPct val="102000"/>
              </a:lnSpc>
              <a:spcBef>
                <a:spcPts val="588"/>
              </a:spcBef>
            </a:pPr>
            <a:r>
              <a:rPr lang="en-US" sz="1100">
                <a:latin typeface="Calibri" pitchFamily="34" charset="0"/>
                <a:cs typeface="Calibri" pitchFamily="34" charset="0"/>
              </a:rPr>
              <a:t>Trên quan điểm muốn tránh cho cộng đồng khỏi hiểu nhầm  hoặc quá lo sợ dịch bệnh Covid-19 như dịch SARS nên WHO đã  quyết định không gọi tên bệnh theo tên virus SARS-CoV-2 và khi  thông tin với cộng đồng, tác nhân gây bệnh Covid-19 được  WHO đề cập là “virus gây bệnh Covid-19” hoặc ngắn gọn hơn là  “virus gây bệnh Covid-19”.</a:t>
            </a:r>
          </a:p>
          <a:p>
            <a:pPr marL="12700" algn="just">
              <a:lnSpc>
                <a:spcPct val="102000"/>
              </a:lnSpc>
              <a:spcBef>
                <a:spcPts val="600"/>
              </a:spcBef>
            </a:pPr>
            <a:r>
              <a:rPr lang="en-US" sz="1100">
                <a:latin typeface="Calibri" pitchFamily="34" charset="0"/>
                <a:cs typeface="Calibri" pitchFamily="34" charset="0"/>
              </a:rPr>
              <a:t>Tài liệu này chủ yếu nói về bệnh và phương thức lây truyền nên  lựa chọn phương thức tiếp cận linh hoạt của WHO dùng thuật  ngữ “virus gây bệnh Covid-19” để chỉ tác nhân gây bệnh Covid-  19 - tức virus SARS-CoV-2.</a:t>
            </a:r>
          </a:p>
          <a:p>
            <a:pPr marL="12700" algn="just">
              <a:spcBef>
                <a:spcPts val="613"/>
              </a:spcBef>
            </a:pPr>
            <a:r>
              <a:rPr lang="en-US" sz="1100" b="1">
                <a:solidFill>
                  <a:srgbClr val="0000CC"/>
                </a:solidFill>
                <a:latin typeface="Calibri" pitchFamily="34" charset="0"/>
                <a:cs typeface="Calibri" pitchFamily="34" charset="0"/>
              </a:rPr>
              <a:t>13. Virus gây bệnh Covid-19 có nguồn gốc từ đâu?</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Virus Corona gây bệnh Covid-19 (SARS-CoV-2 ) có nguồn gốc từ  động vật lây sang người.</a:t>
            </a:r>
          </a:p>
          <a:p>
            <a:pPr marL="12700" algn="just">
              <a:lnSpc>
                <a:spcPct val="102000"/>
              </a:lnSpc>
              <a:spcBef>
                <a:spcPts val="600"/>
              </a:spcBef>
            </a:pPr>
            <a:r>
              <a:rPr lang="en-US" sz="1100">
                <a:latin typeface="Calibri" pitchFamily="34" charset="0"/>
                <a:cs typeface="Calibri" pitchFamily="34" charset="0"/>
              </a:rPr>
              <a:t>Corona là một họ virus lớn thường thấy lưu hành và gây bệnh ở  động vật. Sau khi dịch viêm đường hô hấp cấp nặng (SARS) xuất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8713" y="579438"/>
            <a:ext cx="3659187" cy="2384425"/>
          </a:xfrm>
          <a:prstGeom prst="rect">
            <a:avLst/>
          </a:prstGeom>
        </p:spPr>
        <p:txBody>
          <a:bodyPr lIns="0" tIns="12700" rIns="0" bIns="0">
            <a:spAutoFit/>
          </a:bodyPr>
          <a:lstStyle/>
          <a:p>
            <a:pPr marL="18716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1871663">
              <a:spcBef>
                <a:spcPts val="50"/>
              </a:spcBef>
            </a:pPr>
            <a:endParaRPr lang="en-US" sz="1100">
              <a:latin typeface="Times New Roman" pitchFamily="18" charset="0"/>
              <a:cs typeface="Times New Roman" pitchFamily="18" charset="0"/>
            </a:endParaRPr>
          </a:p>
          <a:p>
            <a:pPr marL="1871663" algn="just">
              <a:lnSpc>
                <a:spcPct val="102000"/>
              </a:lnSpc>
            </a:pPr>
            <a:r>
              <a:rPr lang="en-US" sz="1100">
                <a:latin typeface="Calibri" pitchFamily="34" charset="0"/>
                <a:cs typeface="Calibri" pitchFamily="34" charset="0"/>
              </a:rPr>
              <a:t>hiện ở người vào năm 2002 - 2003, các nhà khoa học xác định  được virus Corona gây bệnh SARS (ký hiệu là SARS-CoV) có  nguồn gốc từ cầy hương lây sang người. Đến dịch viêm đường  hô hấp Trung Đông (MERS) xuất hiện ở người vào năm 2012,  các nhà khoa học lại xác định được virus Corona gây bệnh  MERS (ký hiệu là MERS-CoV) cũng có nguồn gốc từ động vật (lạc  đà). Lần này, khi phân lập được chủng virus mới ở các bệnh  nhân đầu tiên bị bệnh ở Vũ Hán cũng thuộc họ Corona và yếu  tố khởi phát bệnh có liên quan đến động vật hoang dã nên có  thể khẳng định loại virus mới này (virus gây bệnh Covid-19)  cũng có nguồn gốc từ động vật rồi lây sang và gây bệnh cho  người.</a:t>
            </a:r>
          </a:p>
        </p:txBody>
      </p:sp>
      <p:sp>
        <p:nvSpPr>
          <p:cNvPr id="21506" name="object 3"/>
          <p:cNvSpPr>
            <a:spLocks noChangeArrowheads="1"/>
          </p:cNvSpPr>
          <p:nvPr/>
        </p:nvSpPr>
        <p:spPr bwMode="auto">
          <a:xfrm>
            <a:off x="1219200" y="3284538"/>
            <a:ext cx="3473450" cy="1995487"/>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1128713" y="5338763"/>
            <a:ext cx="3659187" cy="1244600"/>
          </a:xfrm>
          <a:prstGeom prst="rect">
            <a:avLst/>
          </a:prstGeom>
        </p:spPr>
        <p:txBody>
          <a:bodyPr lIns="0" tIns="9525" rIns="0" bIns="0">
            <a:spAutoFit/>
          </a:bodyPr>
          <a:lstStyle/>
          <a:p>
            <a:pPr marL="30163" algn="ctr">
              <a:lnSpc>
                <a:spcPct val="101000"/>
              </a:lnSpc>
              <a:spcBef>
                <a:spcPts val="75"/>
              </a:spcBef>
            </a:pPr>
            <a:r>
              <a:rPr lang="en-US" sz="1000" i="1">
                <a:latin typeface="Calibri" pitchFamily="34" charset="0"/>
                <a:cs typeface="Calibri" pitchFamily="34" charset="0"/>
              </a:rPr>
              <a:t>Hình ảnh virus Corona gây bệnh Covid-19 (SARS-CoV-2) dưới kính hiển  vi điện tử. Tên gọi “Corona” do bề mặt virus có gai nhọn mọc ra như  hình vương miện (Nguồn: NIAID-RML).</a:t>
            </a:r>
            <a:endParaRPr lang="en-US" sz="1000">
              <a:latin typeface="Calibri" pitchFamily="34" charset="0"/>
              <a:cs typeface="Calibri" pitchFamily="34" charset="0"/>
            </a:endParaRPr>
          </a:p>
          <a:p>
            <a:pPr marL="30163" algn="just">
              <a:lnSpc>
                <a:spcPct val="102000"/>
              </a:lnSpc>
              <a:spcBef>
                <a:spcPts val="588"/>
              </a:spcBef>
            </a:pPr>
            <a:r>
              <a:rPr lang="en-US" sz="1100">
                <a:latin typeface="Calibri" pitchFamily="34" charset="0"/>
                <a:cs typeface="Calibri" pitchFamily="34" charset="0"/>
              </a:rPr>
              <a:t>Như vậy, đã có ba bệnh dịch đặc biệt nguy hiểm do virus  Corona có nguồn gốc từ động vật lây sang người là SARS, MERS  và Covid-19. Có thể thấy, thế giới tự nhiên đã nhiều lần nhắc  nhở con người về việc săn bắt, mua bán, giết thịt động vật</a:t>
            </a:r>
          </a:p>
        </p:txBody>
      </p:sp>
      <p:sp>
        <p:nvSpPr>
          <p:cNvPr id="21508" name="object 5"/>
          <p:cNvSpPr>
            <a:spLocks noGrp="1"/>
          </p:cNvSpPr>
          <p:nvPr>
            <p:ph type="sldNum" sz="quarter" idx="12"/>
          </p:nvPr>
        </p:nvSpPr>
        <p:spPr bwMode="auto">
          <a:noFill/>
          <a:ln>
            <a:miter lim="800000"/>
            <a:headEnd/>
            <a:tailEnd/>
          </a:ln>
        </p:spPr>
        <p:txBody>
          <a:bodyPr/>
          <a:lstStyle/>
          <a:p>
            <a:pPr marL="25400"/>
            <a:fld id="{B11EF4B8-FA9C-4DC5-A7BE-E91E5E521A25}" type="slidenum">
              <a:rPr lang="en-US"/>
              <a:pPr marL="2540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object 7"/>
          <p:cNvSpPr>
            <a:spLocks noGrp="1"/>
          </p:cNvSpPr>
          <p:nvPr>
            <p:ph type="sldNum" sz="quarter" idx="12"/>
          </p:nvPr>
        </p:nvSpPr>
        <p:spPr bwMode="auto">
          <a:noFill/>
          <a:ln>
            <a:miter lim="800000"/>
            <a:headEnd/>
            <a:tailEnd/>
          </a:ln>
        </p:spPr>
        <p:txBody>
          <a:bodyPr/>
          <a:lstStyle/>
          <a:p>
            <a:pPr marL="25400"/>
            <a:fld id="{B76094BB-FD34-4169-97D0-6599A1E89142}" type="slidenum">
              <a:rPr lang="en-US"/>
              <a:pPr marL="25400"/>
              <a:t>16</a:t>
            </a:fld>
            <a:endParaRPr lang="en-US"/>
          </a:p>
        </p:txBody>
      </p:sp>
      <p:sp>
        <p:nvSpPr>
          <p:cNvPr id="2" name="object 2"/>
          <p:cNvSpPr txBox="1"/>
          <p:nvPr/>
        </p:nvSpPr>
        <p:spPr>
          <a:xfrm>
            <a:off x="671513" y="438150"/>
            <a:ext cx="3671887" cy="303213"/>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Bộ </a:t>
            </a:r>
            <a:r>
              <a:rPr sz="900" i="1" spc="-5" dirty="0">
                <a:solidFill>
                  <a:srgbClr val="221F1F"/>
                </a:solidFill>
                <a:latin typeface="Calibri"/>
                <a:cs typeface="Calibri"/>
              </a:rPr>
              <a:t>Giáo </a:t>
            </a:r>
            <a:r>
              <a:rPr sz="900" i="1" dirty="0">
                <a:solidFill>
                  <a:srgbClr val="221F1F"/>
                </a:solidFill>
                <a:latin typeface="Calibri"/>
                <a:cs typeface="Calibri"/>
              </a:rPr>
              <a:t>dục </a:t>
            </a:r>
            <a:r>
              <a:rPr sz="900" i="1" spc="-5" dirty="0">
                <a:solidFill>
                  <a:srgbClr val="221F1F"/>
                </a:solidFill>
                <a:latin typeface="Calibri"/>
                <a:cs typeface="Calibri"/>
              </a:rPr>
              <a:t>và </a:t>
            </a:r>
            <a:r>
              <a:rPr sz="900" i="1" dirty="0">
                <a:solidFill>
                  <a:srgbClr val="221F1F"/>
                </a:solidFill>
                <a:latin typeface="Calibri"/>
                <a:cs typeface="Calibri"/>
              </a:rPr>
              <a:t>Đào</a:t>
            </a:r>
            <a:r>
              <a:rPr sz="900" i="1" spc="-30" dirty="0">
                <a:solidFill>
                  <a:srgbClr val="221F1F"/>
                </a:solidFill>
                <a:latin typeface="Calibri"/>
                <a:cs typeface="Calibri"/>
              </a:rPr>
              <a:t> </a:t>
            </a:r>
            <a:r>
              <a:rPr sz="900" i="1" dirty="0">
                <a:solidFill>
                  <a:srgbClr val="221F1F"/>
                </a:solidFill>
                <a:latin typeface="Calibri"/>
                <a:cs typeface="Calibri"/>
              </a:rPr>
              <a:t>tạo</a:t>
            </a:r>
            <a:endParaRPr sz="900">
              <a:latin typeface="Calibri"/>
              <a:cs typeface="Calibri"/>
            </a:endParaRPr>
          </a:p>
          <a:p>
            <a:pPr marL="12700" fontAlgn="auto">
              <a:spcBef>
                <a:spcPts val="25"/>
              </a:spcBef>
              <a:spcAft>
                <a:spcPts val="0"/>
              </a:spcAft>
              <a:defRPr/>
            </a:pPr>
            <a:r>
              <a:rPr sz="900" i="1" dirty="0">
                <a:solidFill>
                  <a:srgbClr val="221F1F"/>
                </a:solidFill>
                <a:latin typeface="Calibri"/>
                <a:cs typeface="Calibri"/>
              </a:rPr>
              <a:t>100 </a:t>
            </a:r>
            <a:r>
              <a:rPr sz="900" i="1" spc="-5" dirty="0">
                <a:solidFill>
                  <a:srgbClr val="221F1F"/>
                </a:solidFill>
                <a:latin typeface="Calibri"/>
                <a:cs typeface="Calibri"/>
              </a:rPr>
              <a:t>câu hỏi </a:t>
            </a:r>
            <a:r>
              <a:rPr sz="900" i="1" dirty="0">
                <a:solidFill>
                  <a:srgbClr val="221F1F"/>
                </a:solidFill>
                <a:latin typeface="Calibri"/>
                <a:cs typeface="Calibri"/>
              </a:rPr>
              <a:t>- </a:t>
            </a:r>
            <a:r>
              <a:rPr sz="900" i="1" spc="-5" dirty="0">
                <a:solidFill>
                  <a:srgbClr val="221F1F"/>
                </a:solidFill>
                <a:latin typeface="Calibri"/>
                <a:cs typeface="Calibri"/>
              </a:rPr>
              <a:t>đáp về phòng, chống </a:t>
            </a:r>
            <a:r>
              <a:rPr sz="900" i="1" dirty="0">
                <a:solidFill>
                  <a:srgbClr val="221F1F"/>
                </a:solidFill>
                <a:latin typeface="Calibri"/>
                <a:cs typeface="Calibri"/>
              </a:rPr>
              <a:t>dịch </a:t>
            </a:r>
            <a:r>
              <a:rPr sz="900" i="1" spc="-5" dirty="0">
                <a:solidFill>
                  <a:srgbClr val="221F1F"/>
                </a:solidFill>
                <a:latin typeface="Calibri"/>
                <a:cs typeface="Calibri"/>
              </a:rPr>
              <a:t>bệnh Covid-19 trong </a:t>
            </a:r>
            <a:r>
              <a:rPr sz="900" i="1" dirty="0">
                <a:solidFill>
                  <a:srgbClr val="221F1F"/>
                </a:solidFill>
                <a:latin typeface="Calibri"/>
                <a:cs typeface="Calibri"/>
              </a:rPr>
              <a:t>các </a:t>
            </a:r>
            <a:r>
              <a:rPr sz="900" i="1" spc="-5" dirty="0">
                <a:solidFill>
                  <a:srgbClr val="221F1F"/>
                </a:solidFill>
                <a:latin typeface="Calibri"/>
                <a:cs typeface="Calibri"/>
              </a:rPr>
              <a:t>cơ </a:t>
            </a:r>
            <a:r>
              <a:rPr sz="900" i="1" dirty="0">
                <a:solidFill>
                  <a:srgbClr val="221F1F"/>
                </a:solidFill>
                <a:latin typeface="Calibri"/>
                <a:cs typeface="Calibri"/>
              </a:rPr>
              <a:t>sở </a:t>
            </a:r>
            <a:r>
              <a:rPr sz="900" i="1" spc="-5" dirty="0">
                <a:solidFill>
                  <a:srgbClr val="221F1F"/>
                </a:solidFill>
                <a:latin typeface="Calibri"/>
                <a:cs typeface="Calibri"/>
              </a:rPr>
              <a:t>giáo</a:t>
            </a:r>
            <a:r>
              <a:rPr sz="900" i="1" spc="30" dirty="0">
                <a:solidFill>
                  <a:srgbClr val="221F1F"/>
                </a:solidFill>
                <a:latin typeface="Calibri"/>
                <a:cs typeface="Calibri"/>
              </a:rPr>
              <a:t> </a:t>
            </a:r>
            <a:r>
              <a:rPr sz="900" i="1" dirty="0">
                <a:solidFill>
                  <a:srgbClr val="221F1F"/>
                </a:solidFill>
                <a:latin typeface="Calibri"/>
                <a:cs typeface="Calibri"/>
              </a:rPr>
              <a:t>dục</a:t>
            </a:r>
            <a:endParaRPr sz="900">
              <a:latin typeface="Calibri"/>
              <a:cs typeface="Calibri"/>
            </a:endParaRPr>
          </a:p>
        </p:txBody>
      </p:sp>
      <p:sp>
        <p:nvSpPr>
          <p:cNvPr id="3" name="object 3"/>
          <p:cNvSpPr txBox="1"/>
          <p:nvPr/>
        </p:nvSpPr>
        <p:spPr>
          <a:xfrm>
            <a:off x="1128713" y="892175"/>
            <a:ext cx="3659187" cy="365125"/>
          </a:xfrm>
          <a:prstGeom prst="rect">
            <a:avLst/>
          </a:prstGeom>
        </p:spPr>
        <p:txBody>
          <a:bodyPr lIns="0" tIns="10160" rIns="0" bIns="0">
            <a:spAutoFit/>
          </a:bodyPr>
          <a:lstStyle/>
          <a:p>
            <a:pPr marL="12700">
              <a:lnSpc>
                <a:spcPct val="102000"/>
              </a:lnSpc>
              <a:spcBef>
                <a:spcPts val="75"/>
              </a:spcBef>
            </a:pPr>
            <a:r>
              <a:rPr lang="en-US" sz="1100">
                <a:latin typeface="Calibri" pitchFamily="34" charset="0"/>
                <a:cs typeface="Calibri" pitchFamily="34" charset="0"/>
              </a:rPr>
              <a:t>hoang dã sẽ có nguy cơ nhiễm bệnh mới thuộc loại đặc biệt  nguy hiểm rất cao do quá trình này con người tiếp xúc trực tiếp</a:t>
            </a:r>
          </a:p>
        </p:txBody>
      </p:sp>
      <p:sp>
        <p:nvSpPr>
          <p:cNvPr id="4" name="object 4"/>
          <p:cNvSpPr txBox="1"/>
          <p:nvPr/>
        </p:nvSpPr>
        <p:spPr>
          <a:xfrm>
            <a:off x="3938588" y="1233488"/>
            <a:ext cx="584200" cy="193675"/>
          </a:xfrm>
          <a:prstGeom prst="rect">
            <a:avLst/>
          </a:prstGeom>
        </p:spPr>
        <p:txBody>
          <a:bodyPr lIns="0" tIns="13335" rIns="0" bIns="0">
            <a:spAutoFit/>
          </a:bodyPr>
          <a:lstStyle/>
          <a:p>
            <a:pPr marL="12700" fontAlgn="auto">
              <a:spcBef>
                <a:spcPts val="105"/>
              </a:spcBef>
              <a:spcAft>
                <a:spcPts val="0"/>
              </a:spcAft>
              <a:defRPr/>
            </a:pPr>
            <a:r>
              <a:rPr sz="1100" spc="-5" dirty="0">
                <a:latin typeface="Calibri"/>
                <a:cs typeface="Calibri"/>
              </a:rPr>
              <a:t>hoang</a:t>
            </a:r>
            <a:r>
              <a:rPr sz="1100" spc="-70" dirty="0">
                <a:latin typeface="Calibri"/>
                <a:cs typeface="Calibri"/>
              </a:rPr>
              <a:t> </a:t>
            </a:r>
            <a:r>
              <a:rPr sz="1100" dirty="0">
                <a:latin typeface="Calibri"/>
                <a:cs typeface="Calibri"/>
              </a:rPr>
              <a:t>dã.</a:t>
            </a:r>
            <a:endParaRPr sz="1100">
              <a:latin typeface="Calibri"/>
              <a:cs typeface="Calibri"/>
            </a:endParaRPr>
          </a:p>
        </p:txBody>
      </p:sp>
      <p:sp>
        <p:nvSpPr>
          <p:cNvPr id="5" name="object 5"/>
          <p:cNvSpPr txBox="1"/>
          <p:nvPr/>
        </p:nvSpPr>
        <p:spPr>
          <a:xfrm>
            <a:off x="671513" y="1155700"/>
            <a:ext cx="3040062" cy="766763"/>
          </a:xfrm>
          <a:prstGeom prst="rect">
            <a:avLst/>
          </a:prstGeom>
        </p:spPr>
        <p:txBody>
          <a:bodyPr lIns="0" tIns="91440" rIns="0" bIns="0">
            <a:spAutoFit/>
          </a:bodyPr>
          <a:lstStyle/>
          <a:p>
            <a:pPr marL="469265" fontAlgn="auto">
              <a:spcBef>
                <a:spcPts val="720"/>
              </a:spcBef>
              <a:spcAft>
                <a:spcPts val="0"/>
              </a:spcAft>
              <a:defRPr/>
            </a:pPr>
            <a:r>
              <a:rPr sz="1100" dirty="0">
                <a:latin typeface="Calibri"/>
                <a:cs typeface="Calibri"/>
              </a:rPr>
              <a:t>với các </a:t>
            </a:r>
            <a:r>
              <a:rPr sz="1100" spc="-5" dirty="0">
                <a:latin typeface="Calibri"/>
                <a:cs typeface="Calibri"/>
              </a:rPr>
              <a:t>chất </a:t>
            </a:r>
            <a:r>
              <a:rPr sz="1100" dirty="0">
                <a:latin typeface="Calibri"/>
                <a:cs typeface="Calibri"/>
              </a:rPr>
              <a:t>bài tiết và </a:t>
            </a:r>
            <a:r>
              <a:rPr sz="1100" spc="-5" dirty="0">
                <a:latin typeface="Calibri"/>
                <a:cs typeface="Calibri"/>
              </a:rPr>
              <a:t>thịt </a:t>
            </a:r>
            <a:r>
              <a:rPr sz="1100" dirty="0">
                <a:latin typeface="Calibri"/>
                <a:cs typeface="Calibri"/>
              </a:rPr>
              <a:t>sống của động</a:t>
            </a:r>
            <a:r>
              <a:rPr sz="1100" spc="-90" dirty="0">
                <a:latin typeface="Calibri"/>
                <a:cs typeface="Calibri"/>
              </a:rPr>
              <a:t> </a:t>
            </a:r>
            <a:r>
              <a:rPr sz="1100" dirty="0">
                <a:latin typeface="Calibri"/>
                <a:cs typeface="Calibri"/>
              </a:rPr>
              <a:t>vật</a:t>
            </a:r>
            <a:endParaRPr sz="1100">
              <a:latin typeface="Calibri"/>
              <a:cs typeface="Calibri"/>
            </a:endParaRPr>
          </a:p>
          <a:p>
            <a:pPr marL="12700" fontAlgn="auto">
              <a:spcBef>
                <a:spcPts val="625"/>
              </a:spcBef>
              <a:spcAft>
                <a:spcPts val="0"/>
              </a:spcAft>
              <a:defRPr/>
            </a:pPr>
            <a:r>
              <a:rPr sz="1100" b="1" spc="-5" dirty="0">
                <a:solidFill>
                  <a:srgbClr val="FF0000"/>
                </a:solidFill>
                <a:latin typeface="Calibri"/>
                <a:cs typeface="Calibri"/>
              </a:rPr>
              <a:t>ĐƯỜNG LÂY TRUYỀN </a:t>
            </a:r>
            <a:r>
              <a:rPr sz="1100" b="1" dirty="0">
                <a:solidFill>
                  <a:srgbClr val="FF0000"/>
                </a:solidFill>
                <a:latin typeface="Calibri"/>
                <a:cs typeface="Calibri"/>
              </a:rPr>
              <a:t>CỦA</a:t>
            </a:r>
            <a:r>
              <a:rPr sz="1100" b="1" spc="-30" dirty="0">
                <a:solidFill>
                  <a:srgbClr val="FF0000"/>
                </a:solidFill>
                <a:latin typeface="Calibri"/>
                <a:cs typeface="Calibri"/>
              </a:rPr>
              <a:t> </a:t>
            </a:r>
            <a:r>
              <a:rPr sz="1100" b="1" spc="-5" dirty="0">
                <a:solidFill>
                  <a:srgbClr val="FF0000"/>
                </a:solidFill>
                <a:latin typeface="Calibri"/>
                <a:cs typeface="Calibri"/>
              </a:rPr>
              <a:t>COVID-19</a:t>
            </a:r>
            <a:endParaRPr sz="1100">
              <a:latin typeface="Calibri"/>
              <a:cs typeface="Calibri"/>
            </a:endParaRPr>
          </a:p>
          <a:p>
            <a:pPr marL="240665" fontAlgn="auto">
              <a:spcBef>
                <a:spcPts val="625"/>
              </a:spcBef>
              <a:spcAft>
                <a:spcPts val="0"/>
              </a:spcAft>
              <a:defRPr/>
            </a:pPr>
            <a:r>
              <a:rPr sz="1100" b="1" spc="-5" dirty="0">
                <a:solidFill>
                  <a:srgbClr val="0000CC"/>
                </a:solidFill>
                <a:latin typeface="Calibri"/>
                <a:cs typeface="Calibri"/>
              </a:rPr>
              <a:t>14. </a:t>
            </a:r>
            <a:r>
              <a:rPr sz="1100" b="1" dirty="0">
                <a:solidFill>
                  <a:srgbClr val="0000CC"/>
                </a:solidFill>
                <a:latin typeface="Calibri"/>
                <a:cs typeface="Calibri"/>
              </a:rPr>
              <a:t>Bệnh </a:t>
            </a:r>
            <a:r>
              <a:rPr sz="1100" b="1" spc="-5" dirty="0">
                <a:solidFill>
                  <a:srgbClr val="0000CC"/>
                </a:solidFill>
                <a:latin typeface="Calibri"/>
                <a:cs typeface="Calibri"/>
              </a:rPr>
              <a:t>Covid-19 lây truyền bằng </a:t>
            </a:r>
            <a:r>
              <a:rPr sz="1100" b="1" dirty="0">
                <a:solidFill>
                  <a:srgbClr val="0000CC"/>
                </a:solidFill>
                <a:latin typeface="Calibri"/>
                <a:cs typeface="Calibri"/>
              </a:rPr>
              <a:t>cách</a:t>
            </a:r>
            <a:r>
              <a:rPr sz="1100" b="1" spc="-114" dirty="0">
                <a:solidFill>
                  <a:srgbClr val="0000CC"/>
                </a:solidFill>
                <a:latin typeface="Calibri"/>
                <a:cs typeface="Calibri"/>
              </a:rPr>
              <a:t> </a:t>
            </a:r>
            <a:r>
              <a:rPr sz="1100" b="1" spc="-5" dirty="0">
                <a:solidFill>
                  <a:srgbClr val="0000CC"/>
                </a:solidFill>
                <a:latin typeface="Calibri"/>
                <a:cs typeface="Calibri"/>
              </a:rPr>
              <a:t>nào?</a:t>
            </a:r>
            <a:endParaRPr sz="1100">
              <a:latin typeface="Calibri"/>
              <a:cs typeface="Calibri"/>
            </a:endParaRPr>
          </a:p>
        </p:txBody>
      </p:sp>
      <p:sp>
        <p:nvSpPr>
          <p:cNvPr id="6" name="object 6"/>
          <p:cNvSpPr txBox="1"/>
          <p:nvPr/>
        </p:nvSpPr>
        <p:spPr>
          <a:xfrm>
            <a:off x="1128713" y="1973263"/>
            <a:ext cx="3659187" cy="4625975"/>
          </a:xfrm>
          <a:prstGeom prst="rect">
            <a:avLst/>
          </a:prstGeom>
        </p:spPr>
        <p:txBody>
          <a:bodyPr lIns="0" tIns="9525" rIns="0" bIns="0">
            <a:spAutoFit/>
          </a:bodyPr>
          <a:lstStyle/>
          <a:p>
            <a:pPr marL="12700" algn="just">
              <a:lnSpc>
                <a:spcPct val="102000"/>
              </a:lnSpc>
              <a:spcBef>
                <a:spcPts val="75"/>
              </a:spcBef>
            </a:pPr>
            <a:r>
              <a:rPr lang="en-US" sz="1100">
                <a:latin typeface="Calibri" pitchFamily="34" charset="0"/>
                <a:cs typeface="Calibri" pitchFamily="34" charset="0"/>
              </a:rPr>
              <a:t>Covid-19 là bệnh của đường hô hấp, có tác nhân gây bệnh phát  tán từ dịch tiết đường hô hấp vào không khí rồi lây lan ra xung  quanh. Virus gây bệnh Covid-19 lây truyền từ người sang người  qua ba đường chính: Giọt bắn, aerosol và tiếp xúc bề mặt có  virus.</a:t>
            </a:r>
          </a:p>
          <a:p>
            <a:pPr marL="12700" algn="just">
              <a:lnSpc>
                <a:spcPct val="102000"/>
              </a:lnSpc>
              <a:spcBef>
                <a:spcPts val="600"/>
              </a:spcBef>
            </a:pPr>
            <a:r>
              <a:rPr lang="en-US" sz="1100">
                <a:latin typeface="Calibri" pitchFamily="34" charset="0"/>
                <a:cs typeface="Calibri" pitchFamily="34" charset="0"/>
              </a:rPr>
              <a:t>Người (hoặc những người) đầu tiên nhiễm virus từ động vật  truyền sang có tiếp xúc với nguồn chứa virus do động vật phát  tán (chất thải, dịch tiết, thịt sống…). Từ những nguồn này virus  gây bệnh Covid-19 đã nhiễm vào các tế bào ở đường hô hấp  của người nhiễm mầm bệnh. Tại đây, virus nhân lên gây bệnh  cho đường hô hấp, đồng thời phát tán ra ngoài qua đường hô  hấp trên của người bệnh để rồi lây truyền từ người này sang  người khác.</a:t>
            </a:r>
          </a:p>
          <a:p>
            <a:pPr marL="12700" algn="just">
              <a:lnSpc>
                <a:spcPct val="102000"/>
              </a:lnSpc>
              <a:spcBef>
                <a:spcPts val="588"/>
              </a:spcBef>
            </a:pPr>
            <a:r>
              <a:rPr lang="en-US" sz="1100">
                <a:latin typeface="Calibri" pitchFamily="34" charset="0"/>
                <a:cs typeface="Calibri" pitchFamily="34" charset="0"/>
              </a:rPr>
              <a:t>Từ trong đường hô hấp của người nhiễm mầm bệnh (có thể có  triệu chứng bị bệnh hoặc không), virus gây bệnh Covid-19 được  phát tán ra bên ngoài khi người mang mầm bệnh ho, hắt hơi  (mà không đeo khẩu trang) làm bắn ra các giọt chất lỏng kích  thước từ 5</a:t>
            </a:r>
            <a:r>
              <a:rPr lang="en-US" sz="1100">
                <a:latin typeface="Symbol" pitchFamily="18" charset="2"/>
              </a:rPr>
              <a:t></a:t>
            </a:r>
            <a:r>
              <a:rPr lang="en-US" sz="1100">
                <a:latin typeface="Calibri" pitchFamily="34" charset="0"/>
                <a:cs typeface="Calibri" pitchFamily="34" charset="0"/>
              </a:rPr>
              <a:t>m (micromet) trở lên gọi là giọt bắn làm người xung  quanh hít phải các giọt bắn chứa virus và nhiễm bệnh; khi  người bệnh ho, hắt hơi hoặc được chăm sóc y tế bằng các thủ  thuật hút đờm dãi hoặc khí dung, virus từ đường hô hấp được  phát tán ra trong các giọt có kích thước dưới 5</a:t>
            </a:r>
            <a:r>
              <a:rPr lang="en-US" sz="1100">
                <a:latin typeface="Symbol" pitchFamily="18" charset="2"/>
              </a:rPr>
              <a:t></a:t>
            </a:r>
            <a:r>
              <a:rPr lang="en-US" sz="1100">
                <a:latin typeface="Calibri" pitchFamily="34" charset="0"/>
                <a:cs typeface="Calibri" pitchFamily="34" charset="0"/>
              </a:rPr>
              <a:t>m vào không  khí làm người xung quanh hít phải không khí chứa virus và  nhiễm bệnh; virus từ các giọt bắn hoặc không khí bám vào các  bề mặt (khẩu trang, quần áo, đồ dùng xung quanh…), sau đó  người khác chạm vào bề mặt này và nhiễm virus gây bệnh.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89263" y="579438"/>
            <a:ext cx="1795462" cy="161925"/>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Cập nhật </a:t>
            </a:r>
            <a:r>
              <a:rPr sz="900" i="1" spc="-5" dirty="0">
                <a:solidFill>
                  <a:srgbClr val="221F1F"/>
                </a:solidFill>
                <a:latin typeface="Calibri"/>
                <a:cs typeface="Calibri"/>
              </a:rPr>
              <a:t>ngày </a:t>
            </a:r>
            <a:r>
              <a:rPr sz="900" i="1" dirty="0">
                <a:solidFill>
                  <a:srgbClr val="221F1F"/>
                </a:solidFill>
                <a:latin typeface="Calibri"/>
                <a:cs typeface="Calibri"/>
              </a:rPr>
              <a:t>24 </a:t>
            </a:r>
            <a:r>
              <a:rPr sz="900" i="1" spc="-5" dirty="0">
                <a:solidFill>
                  <a:srgbClr val="221F1F"/>
                </a:solidFill>
                <a:latin typeface="Calibri"/>
                <a:cs typeface="Calibri"/>
              </a:rPr>
              <a:t>tháng </a:t>
            </a:r>
            <a:r>
              <a:rPr sz="900" i="1" dirty="0">
                <a:solidFill>
                  <a:srgbClr val="221F1F"/>
                </a:solidFill>
                <a:latin typeface="Calibri"/>
                <a:cs typeface="Calibri"/>
              </a:rPr>
              <a:t>02 năm</a:t>
            </a:r>
            <a:r>
              <a:rPr sz="900" i="1" spc="-95" dirty="0">
                <a:solidFill>
                  <a:srgbClr val="221F1F"/>
                </a:solidFill>
                <a:latin typeface="Calibri"/>
                <a:cs typeface="Calibri"/>
              </a:rPr>
              <a:t> </a:t>
            </a:r>
            <a:r>
              <a:rPr sz="900" i="1" dirty="0">
                <a:solidFill>
                  <a:srgbClr val="221F1F"/>
                </a:solidFill>
                <a:latin typeface="Calibri"/>
                <a:cs typeface="Calibri"/>
              </a:rPr>
              <a:t>2020</a:t>
            </a:r>
            <a:endParaRPr sz="900">
              <a:latin typeface="Calibri"/>
              <a:cs typeface="Calibri"/>
            </a:endParaRPr>
          </a:p>
        </p:txBody>
      </p:sp>
      <p:sp>
        <p:nvSpPr>
          <p:cNvPr id="23554" name="object 3"/>
          <p:cNvSpPr>
            <a:spLocks noChangeArrowheads="1"/>
          </p:cNvSpPr>
          <p:nvPr/>
        </p:nvSpPr>
        <p:spPr bwMode="auto">
          <a:xfrm>
            <a:off x="1141413" y="1162050"/>
            <a:ext cx="3541712" cy="18415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1128713" y="3059113"/>
            <a:ext cx="3660775" cy="3398837"/>
          </a:xfrm>
          <a:prstGeom prst="rect">
            <a:avLst/>
          </a:prstGeom>
        </p:spPr>
        <p:txBody>
          <a:bodyPr lIns="0" tIns="10160" rIns="0" bIns="0">
            <a:spAutoFit/>
          </a:bodyPr>
          <a:lstStyle/>
          <a:p>
            <a:pPr marL="938213" indent="-785813" algn="just">
              <a:lnSpc>
                <a:spcPct val="102000"/>
              </a:lnSpc>
              <a:spcBef>
                <a:spcPts val="75"/>
              </a:spcBef>
            </a:pPr>
            <a:r>
              <a:rPr lang="en-US" sz="1100" i="1">
                <a:latin typeface="Calibri" pitchFamily="34" charset="0"/>
                <a:cs typeface="Calibri" pitchFamily="34" charset="0"/>
              </a:rPr>
              <a:t>Giọt chất lỏng bắn ra khi ho, hắt hơi gây ô nhiễm không khí  xung quang (nguồn: Wikipedia)</a:t>
            </a:r>
            <a:endParaRPr lang="en-US" sz="1100">
              <a:latin typeface="Calibri" pitchFamily="34" charset="0"/>
              <a:cs typeface="Calibri" pitchFamily="34" charset="0"/>
            </a:endParaRPr>
          </a:p>
          <a:p>
            <a:pPr marL="938213" indent="-785813" algn="just">
              <a:lnSpc>
                <a:spcPct val="102000"/>
              </a:lnSpc>
              <a:spcBef>
                <a:spcPts val="600"/>
              </a:spcBef>
            </a:pPr>
            <a:r>
              <a:rPr lang="en-US" sz="1100">
                <a:latin typeface="Calibri" pitchFamily="34" charset="0"/>
                <a:cs typeface="Calibri" pitchFamily="34" charset="0"/>
              </a:rPr>
              <a:t>Từ ba đường lây chính này, các biện pháp dự phòng được  khuyến cáo là đeo khẩu trang và rửa tay thường xuyên bằng xà  phòng hoặc dung dịch sát trùng.</a:t>
            </a:r>
          </a:p>
          <a:p>
            <a:pPr marL="938213" indent="-785813" algn="just">
              <a:lnSpc>
                <a:spcPct val="102000"/>
              </a:lnSpc>
              <a:spcBef>
                <a:spcPts val="600"/>
              </a:spcBef>
              <a:buFontTx/>
              <a:buChar char="-"/>
            </a:pPr>
            <a:r>
              <a:rPr lang="en-US" sz="1100">
                <a:latin typeface="Calibri" pitchFamily="34" charset="0"/>
                <a:cs typeface="Calibri" pitchFamily="34" charset="0"/>
              </a:rPr>
              <a:t>Đối với người bệnh có triệu chứng hoặc người mang mầm  bệnh không triệu chứng (mới bị nhiễm còn đang ở giai đoạn ủ  bệnh hoặc người mang mầm bệnh không triệu chứng thực thụ),  đeo khẩu trang là cách hiệu quả để ngăn phát tán giọt bắn ra  môi trường xung quanh khi ho hoặc hắt hơi. Những người này  cần đeo khẩu trang và cách ly là thể hiện trách nhiệm với cộng  đồng, giúp hạn chế nguồn tác nhân gây bệnh truyền nhiễm ra  cộng đồng.</a:t>
            </a:r>
          </a:p>
          <a:p>
            <a:pPr marL="938213" indent="-785813" algn="just">
              <a:lnSpc>
                <a:spcPct val="102000"/>
              </a:lnSpc>
              <a:spcBef>
                <a:spcPts val="600"/>
              </a:spcBef>
              <a:buFontTx/>
              <a:buChar char="-"/>
            </a:pPr>
            <a:r>
              <a:rPr lang="en-US" sz="1100">
                <a:latin typeface="Calibri" pitchFamily="34" charset="0"/>
                <a:cs typeface="Calibri" pitchFamily="34" charset="0"/>
              </a:rPr>
              <a:t>Người chưa nhiễm virus đeo khẩu trang y tế thông thường  đúng cách đã có thể ngăn ngừa một cách hiệu quả đường lây  nhiễm do giọt bắn.</a:t>
            </a:r>
          </a:p>
          <a:p>
            <a:pPr marL="938213" indent="-785813" algn="just">
              <a:lnSpc>
                <a:spcPct val="102000"/>
              </a:lnSpc>
              <a:spcBef>
                <a:spcPts val="600"/>
              </a:spcBef>
              <a:buFontTx/>
              <a:buChar char="-"/>
            </a:pPr>
            <a:r>
              <a:rPr lang="en-US" sz="1100">
                <a:latin typeface="Calibri" pitchFamily="34" charset="0"/>
                <a:cs typeface="Calibri" pitchFamily="34" charset="0"/>
              </a:rPr>
              <a:t>Lây qua đường không khí thường chỉ gặp trong tình huống  chăm sóc y tế có tiến hành các thao tác khí dung hoặc hút đờm</a:t>
            </a:r>
          </a:p>
        </p:txBody>
      </p:sp>
      <p:sp>
        <p:nvSpPr>
          <p:cNvPr id="23556" name="object 5"/>
          <p:cNvSpPr>
            <a:spLocks noGrp="1"/>
          </p:cNvSpPr>
          <p:nvPr>
            <p:ph type="sldNum" sz="quarter" idx="12"/>
          </p:nvPr>
        </p:nvSpPr>
        <p:spPr bwMode="auto">
          <a:noFill/>
          <a:ln>
            <a:miter lim="800000"/>
            <a:headEnd/>
            <a:tailEnd/>
          </a:ln>
        </p:spPr>
        <p:txBody>
          <a:bodyPr/>
          <a:lstStyle/>
          <a:p>
            <a:pPr marL="25400"/>
            <a:fld id="{19103EB6-97EC-4216-9E73-A9DD00EE240F}" type="slidenum">
              <a:rPr lang="en-US"/>
              <a:pPr marL="2540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object 3"/>
          <p:cNvSpPr>
            <a:spLocks noGrp="1"/>
          </p:cNvSpPr>
          <p:nvPr>
            <p:ph type="sldNum" sz="quarter" idx="12"/>
          </p:nvPr>
        </p:nvSpPr>
        <p:spPr bwMode="auto">
          <a:noFill/>
          <a:ln>
            <a:miter lim="800000"/>
            <a:headEnd/>
            <a:tailEnd/>
          </a:ln>
        </p:spPr>
        <p:txBody>
          <a:bodyPr/>
          <a:lstStyle/>
          <a:p>
            <a:pPr marL="25400"/>
            <a:fld id="{3CFD4F73-D18A-4A34-B5FB-4CD95E07AC6E}" type="slidenum">
              <a:rPr lang="en-US"/>
              <a:pPr marL="25400"/>
              <a:t>18</a:t>
            </a:fld>
            <a:endParaRPr lang="en-US"/>
          </a:p>
        </p:txBody>
      </p:sp>
      <p:sp>
        <p:nvSpPr>
          <p:cNvPr id="2" name="object 2"/>
          <p:cNvSpPr txBox="1"/>
          <p:nvPr/>
        </p:nvSpPr>
        <p:spPr>
          <a:xfrm>
            <a:off x="671513" y="438150"/>
            <a:ext cx="4116387" cy="59007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rãi, do vậy chỉ nhân viên y tế hoặc người nhà chăm sóc người  bệnh mới cần các loại khẩu trang y tế chuyên dụng như N95.</a:t>
            </a:r>
          </a:p>
          <a:p>
            <a:pPr marL="12700" algn="just">
              <a:lnSpc>
                <a:spcPct val="102000"/>
              </a:lnSpc>
              <a:spcBef>
                <a:spcPts val="600"/>
              </a:spcBef>
            </a:pPr>
            <a:r>
              <a:rPr lang="en-US" sz="1100">
                <a:latin typeface="Calibri" pitchFamily="34" charset="0"/>
                <a:cs typeface="Calibri" pitchFamily="34" charset="0"/>
              </a:rPr>
              <a:t>- Rửa tay thường xuyên, nhất là sau khi tiếp xúc với các bề mặt  có nguy cơ cao (che miệng khi ho, hắt hơi; chạm tay vào khẩu  trang đã sử dụng, ống tay áo che mũi/miệng khi ho, hắt hơi; tay  nắm cửa, nút bấm thang máy, điện thoại di động…), đồng thời  tập thói quen không cho tay bẩn vào miệng, mũi, mắt là cách  hiệu quả nhất để ngăn cản đường lây qua tiếp xúc bề mặt có  virus.</a:t>
            </a:r>
          </a:p>
          <a:p>
            <a:pPr marL="12700" algn="just">
              <a:lnSpc>
                <a:spcPct val="102000"/>
              </a:lnSpc>
              <a:spcBef>
                <a:spcPts val="600"/>
              </a:spcBef>
            </a:pPr>
            <a:r>
              <a:rPr lang="en-US" sz="1100" b="1">
                <a:solidFill>
                  <a:srgbClr val="0000CC"/>
                </a:solidFill>
                <a:latin typeface="Calibri" pitchFamily="34" charset="0"/>
                <a:cs typeface="Calibri" pitchFamily="34" charset="0"/>
              </a:rPr>
              <a:t>15. Virus gây bệnh Covid-19 có ở đâu trong môi trường xung  quanh chúng ta?</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Tại vị trí ô nhiễm virus, virus có thể có ở trong không khí và trên  bề mặt mọi đồ vật xung quanh nguồn phát tán virus.</a:t>
            </a:r>
          </a:p>
          <a:p>
            <a:pPr marL="12700" algn="just">
              <a:lnSpc>
                <a:spcPct val="102000"/>
              </a:lnSpc>
              <a:spcBef>
                <a:spcPts val="600"/>
              </a:spcBef>
            </a:pPr>
            <a:r>
              <a:rPr lang="en-US" sz="1100">
                <a:latin typeface="Calibri" pitchFamily="34" charset="0"/>
                <a:cs typeface="Calibri" pitchFamily="34" charset="0"/>
              </a:rPr>
              <a:t>Virus gây bệnh Covid-19 là virus có cả ở người và động vật bị  bệnh cũng như người và động vật mang virus không có biểu  hiện bệnh. Từ người và động vật mang virus, virus được phát  tán ra môi trường xung quanh chủ yếu dưới dạng giọt bắn từ  dịch tiết đường hô hấp khi ho, hắt hơi, xì mũi hay khạc nhổ. Các  giọt bắn này gây ô nhiễm không khí trong phạm vi bán kính 2m  từ nguồn phát tán. Từ không khí, các giọt bắn rơi lên bề mặt các  đồ vật như quần áo, bàn ghế, điện thoại, bàn phím máy tính,  nút bấm thang máy… gây ô nhiễm trực tiếp các bề mặt này.  Nếu ai đó chạm vào bề mặt ô nhiễm trên rồi lại chạm tiếp vào  các vật khác như tay nắm cửa, nút bấm thang máy, thành ghế,  tay vịn cầu thang, tay vịn trên các phương tiện giao thông… sẽ  tiếp tục gây ô nhiễm gián tiếp cho các bề mặt mới này. Như  vậy, virus gây bệnh Covid-19 tồn tại chủ yếu trong không khí ở  khoảng cách trong bán kính khoảng 2m xung quanh người  mang virus ho, hắt hơi, xì mũi mà không đeo khẩu trang hay lấy  tay che mũi, miệng; ở trên bề mặt các đồ vật xung quanh khu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object 3"/>
          <p:cNvSpPr>
            <a:spLocks noGrp="1"/>
          </p:cNvSpPr>
          <p:nvPr>
            <p:ph type="sldNum" sz="quarter" idx="12"/>
          </p:nvPr>
        </p:nvSpPr>
        <p:spPr bwMode="auto">
          <a:noFill/>
          <a:ln>
            <a:miter lim="800000"/>
            <a:headEnd/>
            <a:tailEnd/>
          </a:ln>
        </p:spPr>
        <p:txBody>
          <a:bodyPr/>
          <a:lstStyle/>
          <a:p>
            <a:pPr marL="25400"/>
            <a:fld id="{9E6CB968-98AD-4EE6-AC7C-0CE15D95A851}" type="slidenum">
              <a:rPr lang="en-US"/>
              <a:pPr marL="25400"/>
              <a:t>19</a:t>
            </a:fld>
            <a:endParaRPr lang="en-US"/>
          </a:p>
        </p:txBody>
      </p:sp>
      <p:sp>
        <p:nvSpPr>
          <p:cNvPr id="2" name="object 2"/>
          <p:cNvSpPr txBox="1"/>
          <p:nvPr/>
        </p:nvSpPr>
        <p:spPr>
          <a:xfrm>
            <a:off x="900113" y="579438"/>
            <a:ext cx="3887787" cy="5664200"/>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vực người ho, hắt hơi, xì mũi, khạc nhổ và có thể cả trên bề mặt  các đồ vật bị ô nhiễm thứ phát rất khó xác định.</a:t>
            </a:r>
          </a:p>
          <a:p>
            <a:pPr marL="2100263" algn="just">
              <a:lnSpc>
                <a:spcPct val="102000"/>
              </a:lnSpc>
              <a:spcBef>
                <a:spcPts val="600"/>
              </a:spcBef>
            </a:pPr>
            <a:r>
              <a:rPr lang="en-US" sz="1100">
                <a:latin typeface="Calibri" pitchFamily="34" charset="0"/>
                <a:cs typeface="Calibri" pitchFamily="34" charset="0"/>
              </a:rPr>
              <a:t>Từ các lý do trên, hành động đeo khẩu trang khi bị bệnh hoặc  nghi ngờ mang mầm bệnh; che mũi, miệng khi ho, hắt hơi khi  không đeo khẩu trang; không xì mũi, khạc nhổ nơi công cộng có  ý nghĩa hết sức quan trọng trong việc hạn chế phát tán và gây ô  nhiễm virus trong cộng đồng; thường xuyên vệ sinh các đồ vật  xung quanh cũng là biện pháp hiệu quả để tránh ô nhiễm (kể cả  trực tiếp và gián tiếp) môi trường sống; hạn chế chạm tay vào  các bề mặt có nguy cơ ô nhiễm cao, rửa hoặc sát trùng tay  thường xuyên, hạn chế bắt tay cũng là các biện pháp hiệu quả  để tránh gây ô nhiễm thứ phát. Điều này không chỉ đúng với  bệnh Covid-19 mà còn đúng với tất cả các bệnh có tác nhân gây  bệnh trong đường hô hấp nói chung.</a:t>
            </a:r>
          </a:p>
          <a:p>
            <a:pPr marL="2100263" algn="just">
              <a:lnSpc>
                <a:spcPct val="101000"/>
              </a:lnSpc>
              <a:spcBef>
                <a:spcPts val="613"/>
              </a:spcBef>
            </a:pPr>
            <a:r>
              <a:rPr lang="en-US" sz="1100" b="1">
                <a:solidFill>
                  <a:srgbClr val="0000CC"/>
                </a:solidFill>
                <a:latin typeface="Calibri" pitchFamily="34" charset="0"/>
                <a:cs typeface="Calibri" pitchFamily="34" charset="0"/>
              </a:rPr>
              <a:t>16. Virus gây bệnh Covid-19 có nhân lên trong môi trường tự  nhiên không?</a:t>
            </a:r>
            <a:endParaRPr lang="en-US" sz="1100">
              <a:latin typeface="Calibri" pitchFamily="34" charset="0"/>
              <a:cs typeface="Calibri" pitchFamily="34" charset="0"/>
            </a:endParaRPr>
          </a:p>
          <a:p>
            <a:pPr marL="2100263">
              <a:spcBef>
                <a:spcPts val="625"/>
              </a:spcBef>
            </a:pPr>
            <a:r>
              <a:rPr lang="en-US" sz="1100">
                <a:latin typeface="Calibri" pitchFamily="34" charset="0"/>
                <a:cs typeface="Calibri" pitchFamily="34" charset="0"/>
              </a:rPr>
              <a:t>Không.</a:t>
            </a:r>
          </a:p>
          <a:p>
            <a:pPr marL="2100263" algn="just">
              <a:lnSpc>
                <a:spcPct val="102000"/>
              </a:lnSpc>
              <a:spcBef>
                <a:spcPts val="600"/>
              </a:spcBef>
            </a:pPr>
            <a:r>
              <a:rPr lang="en-US" sz="1100">
                <a:latin typeface="Calibri" pitchFamily="34" charset="0"/>
                <a:cs typeface="Calibri" pitchFamily="34" charset="0"/>
              </a:rPr>
              <a:t>Virus gây bệnh Covid-19 nói riêng và virus nói chung không tự  nhân lên được. Virus phải “mượn” tế bào sống để nhân lên  bằng cách “khống chế” tế bào chủ “làm việc” cho virus. Sau khi  nhiễm được vào tế bào virus sẽ kiểm soát tế bào chủ bằng cách  cài các gen của virus vào bộ gen của tế bào chủ, bắt tế bào bị  nhiễm virus tạo ra các thành phần của virus. Khi đã đủ các  thành phần cần thiết, các thành phần này lắp ghép lại với nhau  để hình thành nhiều virus mới, đồng thời làm tổn thương cho  tế bào bị nhiễm virus.</a:t>
            </a:r>
          </a:p>
          <a:p>
            <a:pPr marL="2100263" algn="just">
              <a:lnSpc>
                <a:spcPct val="102000"/>
              </a:lnSpc>
              <a:spcBef>
                <a:spcPts val="600"/>
              </a:spcBef>
            </a:pPr>
            <a:r>
              <a:rPr lang="en-US" sz="1100">
                <a:latin typeface="Calibri" pitchFamily="34" charset="0"/>
                <a:cs typeface="Calibri" pitchFamily="34" charset="0"/>
              </a:rPr>
              <a:t>Do virus gây bệnh Covid-19 không nhân lên trong môi trường tự  nhiên, việc vệ sinh môi trường, sát trùng các đồ vật và bề mặt  bị nhiễm có tác dụng rất lớn trong phòng chống dịch bệnh.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object 4"/>
          <p:cNvSpPr txBox="1">
            <a:spLocks noChangeArrowheads="1"/>
          </p:cNvSpPr>
          <p:nvPr/>
        </p:nvSpPr>
        <p:spPr bwMode="auto">
          <a:xfrm>
            <a:off x="2576513" y="6792913"/>
            <a:ext cx="179387" cy="166687"/>
          </a:xfrm>
          <a:prstGeom prst="rect">
            <a:avLst/>
          </a:prstGeom>
          <a:noFill/>
          <a:ln w="9525">
            <a:noFill/>
            <a:miter lim="800000"/>
            <a:headEnd/>
            <a:tailEnd/>
          </a:ln>
        </p:spPr>
        <p:txBody>
          <a:bodyPr lIns="0" tIns="0" rIns="0" bIns="0">
            <a:spAutoFit/>
          </a:bodyPr>
          <a:lstStyle/>
          <a:p>
            <a:pPr marL="25400">
              <a:lnSpc>
                <a:spcPts val="1150"/>
              </a:lnSpc>
            </a:pPr>
            <a:fld id="{E426D9FD-6A6B-46E0-897D-9AD5C634B7D6}" type="slidenum">
              <a:rPr lang="en-US" sz="1100">
                <a:solidFill>
                  <a:srgbClr val="221F1F"/>
                </a:solidFill>
                <a:latin typeface="Calibri" pitchFamily="34" charset="0"/>
                <a:cs typeface="Calibri" pitchFamily="34" charset="0"/>
              </a:rPr>
              <a:pPr marL="25400">
                <a:lnSpc>
                  <a:spcPts val="1150"/>
                </a:lnSpc>
              </a:pPr>
              <a:t>2</a:t>
            </a:fld>
            <a:endParaRPr lang="en-US" sz="1100">
              <a:latin typeface="Calibri" pitchFamily="34" charset="0"/>
              <a:cs typeface="Calibri" pitchFamily="34" charset="0"/>
            </a:endParaRPr>
          </a:p>
        </p:txBody>
      </p:sp>
      <p:sp>
        <p:nvSpPr>
          <p:cNvPr id="2" name="object 2"/>
          <p:cNvSpPr txBox="1"/>
          <p:nvPr/>
        </p:nvSpPr>
        <p:spPr>
          <a:xfrm>
            <a:off x="671513" y="893763"/>
            <a:ext cx="3989387" cy="5046662"/>
          </a:xfrm>
          <a:prstGeom prst="rect">
            <a:avLst/>
          </a:prstGeom>
        </p:spPr>
        <p:txBody>
          <a:bodyPr lIns="0" tIns="12700" rIns="0" bIns="0">
            <a:spAutoFit/>
          </a:bodyPr>
          <a:lstStyle/>
          <a:p>
            <a:pPr algn="ctr">
              <a:spcBef>
                <a:spcPts val="100"/>
              </a:spcBef>
            </a:pPr>
            <a:r>
              <a:rPr lang="en-US" sz="1100" b="1">
                <a:solidFill>
                  <a:srgbClr val="FF0000"/>
                </a:solidFill>
                <a:latin typeface="Cambria" pitchFamily="18" charset="0"/>
              </a:rPr>
              <a:t>LỜI GIỚI THIỆU</a:t>
            </a:r>
            <a:endParaRPr lang="en-US" sz="1100">
              <a:latin typeface="Cambria" pitchFamily="18" charset="0"/>
            </a:endParaRPr>
          </a:p>
          <a:p>
            <a:pPr algn="just">
              <a:lnSpc>
                <a:spcPct val="102000"/>
              </a:lnSpc>
              <a:spcBef>
                <a:spcPts val="1125"/>
              </a:spcBef>
            </a:pPr>
            <a:r>
              <a:rPr lang="en-US" sz="1100" i="1">
                <a:latin typeface="Calibri" pitchFamily="34" charset="0"/>
                <a:cs typeface="Calibri" pitchFamily="34" charset="0"/>
              </a:rPr>
              <a:t>Dịch Covid-19 (tên gọi cũ là dịch viêm đường hô hấp cấp do  chủng mới của virus Corona - nCoV) là một loại dịch bệnh mới đặc  biệt nguy hiểm, lây truyền từ động vật sang người, sau đó lây lan từ  người sang người với tốc độ nhanh - cả từ người có biểu hiện bệnh  cũng như người mang mầm bệnh không có biểu hiện bệnh; tác nhân  gây bệnh là chủng virus mới, chưa có thuốc điều trị đặc hiệu và cũng  chưa có vắc xin phòng bệnh.</a:t>
            </a:r>
            <a:endParaRPr lang="en-US" sz="1100">
              <a:latin typeface="Calibri" pitchFamily="34" charset="0"/>
              <a:cs typeface="Calibri" pitchFamily="34" charset="0"/>
            </a:endParaRPr>
          </a:p>
          <a:p>
            <a:pPr algn="just">
              <a:lnSpc>
                <a:spcPct val="102000"/>
              </a:lnSpc>
              <a:spcBef>
                <a:spcPts val="213"/>
              </a:spcBef>
            </a:pPr>
            <a:r>
              <a:rPr lang="en-US" sz="1100" i="1">
                <a:latin typeface="Calibri" pitchFamily="34" charset="0"/>
                <a:cs typeface="Calibri" pitchFamily="34" charset="0"/>
              </a:rPr>
              <a:t>Trước diễn biến phức tạp và khó lường của dịch bệnh này cả  ở Trung Quốc và các quốc gia trên thế giới, để đảm bảo các điều kiện  an toàn cho học sinh, sinh viên, học viên trở lại trường học tập sau  thời gian tạm nghỉ học để phòng, chống dịch Covid-19, Bộ Giáo dục và  Đào tạo phối hợp với Học viện Quân y biên soạn tài liệu </a:t>
            </a:r>
            <a:r>
              <a:rPr lang="en-US" sz="1100" b="1" i="1">
                <a:latin typeface="Calibri" pitchFamily="34" charset="0"/>
                <a:cs typeface="Calibri" pitchFamily="34" charset="0"/>
              </a:rPr>
              <a:t>“100 câu hỏi -  đáp về phòng, chống dịch bệnh Covid-19 trong các cơ sở giáo dục”  </a:t>
            </a:r>
            <a:r>
              <a:rPr lang="en-US" sz="1100" i="1">
                <a:latin typeface="Calibri" pitchFamily="34" charset="0"/>
                <a:cs typeface="Calibri" pitchFamily="34" charset="0"/>
              </a:rPr>
              <a:t>nhằm cung cấp cho cha mẹ học sinh (CMHS), các em học sinh, sinh  viên (HSSV) và cán bộ nhân viên ngành Giáo dục những kiến thức cơ  bản về dịch Covid-19, hướng dẫn thực hiện cho đúng và hiệu quả các  biện pháp phòng chống dịch do các cơ quan chức năng triển khai,  đồng thời có thái độ đúng mực không chủ quan nhưng cũng không  quá lo sợ trước dịch bệnh. Nhà trường, học sinh và gia đình – cùng  nhau phối hợp bảo vệ tốt nhất cho các em học sinh và cộng đồng  trước dịch bệnh Covid-19 cũng như các dịch bệnh tương tự có thể xảy  ra trong tương lai.</a:t>
            </a:r>
            <a:endParaRPr lang="en-US" sz="1100">
              <a:latin typeface="Calibri" pitchFamily="34" charset="0"/>
              <a:cs typeface="Calibri" pitchFamily="34" charset="0"/>
            </a:endParaRPr>
          </a:p>
          <a:p>
            <a:pPr algn="just">
              <a:lnSpc>
                <a:spcPct val="102000"/>
              </a:lnSpc>
              <a:spcBef>
                <a:spcPts val="200"/>
              </a:spcBef>
            </a:pPr>
            <a:r>
              <a:rPr lang="en-US" sz="1100" i="1">
                <a:latin typeface="Calibri" pitchFamily="34" charset="0"/>
                <a:cs typeface="Calibri" pitchFamily="34" charset="0"/>
              </a:rPr>
              <a:t>Do thời gian biên soạn gấp, lượng thông tin đa dạng đồng thời  thông tin về mầm bệnh và bệnh mới này luôn được cập nhật hàng ngày,  tài liệu còn có những thiếu sót cần tiếp tục được điều chỉnh, bổ sung.</a:t>
            </a:r>
            <a:endParaRPr lang="en-US" sz="1100">
              <a:latin typeface="Calibri" pitchFamily="34" charset="0"/>
              <a:cs typeface="Calibri" pitchFamily="34" charset="0"/>
            </a:endParaRPr>
          </a:p>
          <a:p>
            <a:pPr algn="just">
              <a:spcBef>
                <a:spcPts val="213"/>
              </a:spcBef>
            </a:pPr>
            <a:r>
              <a:rPr lang="en-US" sz="1100" i="1">
                <a:latin typeface="Calibri" pitchFamily="34" charset="0"/>
                <a:cs typeface="Calibri" pitchFamily="34" charset="0"/>
              </a:rPr>
              <a:t>Rất mong nhận được ý kiến đóng góp của bạn đọc.</a:t>
            </a:r>
            <a:endParaRPr lang="en-US" sz="1100">
              <a:latin typeface="Calibri" pitchFamily="34" charset="0"/>
              <a:cs typeface="Calibri" pitchFamily="34" charset="0"/>
            </a:endParaRPr>
          </a:p>
          <a:p>
            <a:pPr>
              <a:spcBef>
                <a:spcPts val="238"/>
              </a:spcBef>
            </a:pPr>
            <a:r>
              <a:rPr lang="en-US" sz="1100" b="1">
                <a:latin typeface="Calibri" pitchFamily="34" charset="0"/>
                <a:cs typeface="Calibri" pitchFamily="34" charset="0"/>
              </a:rPr>
              <a:t>BỘ GIÁO DỤC VÀ ĐÀO TẠO</a:t>
            </a:r>
            <a:endParaRPr lang="en-US" sz="1100">
              <a:latin typeface="Calibri" pitchFamily="34" charset="0"/>
              <a:cs typeface="Calibri" pitchFamily="34" charset="0"/>
            </a:endParaRPr>
          </a:p>
        </p:txBody>
      </p:sp>
      <p:sp>
        <p:nvSpPr>
          <p:cNvPr id="3" name="object 3"/>
          <p:cNvSpPr txBox="1"/>
          <p:nvPr/>
        </p:nvSpPr>
        <p:spPr>
          <a:xfrm>
            <a:off x="3116263" y="6391275"/>
            <a:ext cx="1384300" cy="193675"/>
          </a:xfrm>
          <a:prstGeom prst="rect">
            <a:avLst/>
          </a:prstGeom>
        </p:spPr>
        <p:txBody>
          <a:bodyPr lIns="0" tIns="12700" rIns="0" bIns="0">
            <a:spAutoFit/>
          </a:bodyPr>
          <a:lstStyle/>
          <a:p>
            <a:pPr marL="12700" fontAlgn="auto">
              <a:spcBef>
                <a:spcPts val="100"/>
              </a:spcBef>
              <a:spcAft>
                <a:spcPts val="0"/>
              </a:spcAft>
              <a:defRPr/>
            </a:pPr>
            <a:r>
              <a:rPr sz="1100" b="1" spc="-5" dirty="0">
                <a:latin typeface="Calibri"/>
                <a:cs typeface="Calibri"/>
              </a:rPr>
              <a:t>GS.TS. Phùng Xuân</a:t>
            </a:r>
            <a:r>
              <a:rPr sz="1100" b="1" spc="-50" dirty="0">
                <a:latin typeface="Calibri"/>
                <a:cs typeface="Calibri"/>
              </a:rPr>
              <a:t> </a:t>
            </a:r>
            <a:r>
              <a:rPr sz="1100" b="1" spc="5" dirty="0">
                <a:latin typeface="Calibri"/>
                <a:cs typeface="Calibri"/>
              </a:rPr>
              <a:t>Nhạ</a:t>
            </a:r>
            <a:endParaRPr sz="11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object 3"/>
          <p:cNvSpPr>
            <a:spLocks noGrp="1"/>
          </p:cNvSpPr>
          <p:nvPr>
            <p:ph type="sldNum" sz="quarter" idx="12"/>
          </p:nvPr>
        </p:nvSpPr>
        <p:spPr bwMode="auto">
          <a:noFill/>
          <a:ln>
            <a:miter lim="800000"/>
            <a:headEnd/>
            <a:tailEnd/>
          </a:ln>
        </p:spPr>
        <p:txBody>
          <a:bodyPr/>
          <a:lstStyle/>
          <a:p>
            <a:pPr marL="25400"/>
            <a:fld id="{9FB5C261-F2B8-4757-8604-56779742FD34}" type="slidenum">
              <a:rPr lang="en-US"/>
              <a:pPr marL="25400"/>
              <a:t>20</a:t>
            </a:fld>
            <a:endParaRPr lang="en-US"/>
          </a:p>
        </p:txBody>
      </p:sp>
      <p:sp>
        <p:nvSpPr>
          <p:cNvPr id="2" name="object 2"/>
          <p:cNvSpPr txBox="1"/>
          <p:nvPr/>
        </p:nvSpPr>
        <p:spPr>
          <a:xfrm>
            <a:off x="671513" y="438150"/>
            <a:ext cx="4116387" cy="612298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buFontTx/>
              <a:buAutoNum type="arabicPeriod" startAt="17"/>
            </a:pPr>
            <a:r>
              <a:rPr lang="en-US" sz="1100" b="1">
                <a:solidFill>
                  <a:srgbClr val="0000CC"/>
                </a:solidFill>
                <a:latin typeface="Calibri" pitchFamily="34" charset="0"/>
                <a:cs typeface="Calibri" pitchFamily="34" charset="0"/>
              </a:rPr>
              <a:t>Virus gây bệnh Covid-19 tồn tại bao lâu trong môi trường tự  nhiên?</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Có thể từ vài tiếng đến vài ngày tùy vào điều kiện của môi  trường.</a:t>
            </a:r>
          </a:p>
          <a:p>
            <a:pPr marL="12700" algn="just">
              <a:lnSpc>
                <a:spcPct val="102000"/>
              </a:lnSpc>
              <a:spcBef>
                <a:spcPts val="600"/>
              </a:spcBef>
            </a:pPr>
            <a:r>
              <a:rPr lang="en-US" sz="1100">
                <a:latin typeface="Calibri" pitchFamily="34" charset="0"/>
                <a:cs typeface="Calibri" pitchFamily="34" charset="0"/>
              </a:rPr>
              <a:t>Trong môi trường tự nhiên, virus chỉ tồn tại nguyên dạng và  không nhân lên, do vậy thời gian sống của virus trong môi  trường tự nhiên là thời gian tồn tại của một thế hệ virus. Thời  gian này là bao lâu sẽ phụ thuộc vào bản chất của virus và các  điều kiện tự nhiên. Thông thường, ở nhiệt độ lạnh virus sẽ tồn  tại lâu hơn, nhất là nhiệt độ lạnh âm sâu; các yếu tố khác như  độ ẩm, chất liệu bề mặt (đất, gỗ, sắt…) cũng ảnh hưởng đến  thời gian tồn tại của virus; đặc biệt ánh sáng mặt trời có tác  dụng tiêu diệt virus rất hiệu quả.</a:t>
            </a:r>
          </a:p>
          <a:p>
            <a:pPr marL="12700" algn="just">
              <a:lnSpc>
                <a:spcPct val="101000"/>
              </a:lnSpc>
              <a:spcBef>
                <a:spcPts val="600"/>
              </a:spcBef>
            </a:pPr>
            <a:r>
              <a:rPr lang="en-US" sz="1100">
                <a:latin typeface="Calibri" pitchFamily="34" charset="0"/>
                <a:cs typeface="Calibri" pitchFamily="34" charset="0"/>
              </a:rPr>
              <a:t>Đã có một số nghiên cứu cho thấy virus gây bệnh Covid-19 có  thể sống được đến vài ngày, thậm chí đến 9 ngày trong môi  trường.</a:t>
            </a:r>
          </a:p>
          <a:p>
            <a:pPr marL="12700" algn="just">
              <a:lnSpc>
                <a:spcPct val="102000"/>
              </a:lnSpc>
              <a:spcBef>
                <a:spcPts val="600"/>
              </a:spcBef>
            </a:pPr>
            <a:r>
              <a:rPr lang="en-US" sz="1100">
                <a:latin typeface="Calibri" pitchFamily="34" charset="0"/>
                <a:cs typeface="Calibri" pitchFamily="34" charset="0"/>
              </a:rPr>
              <a:t>Vì thế, các biện pháp vệ sinh môi trường có vai trò hết sức quan  trọng trong việc triệt tiêu nguồn tác nhân gây bệnh có trong  môi trường. Không nên chủ quan cho rằng virus đã bị tiêu diệt  bởi các yếu tố từ môi trường. Mặt khác, môi trường sống thông  thoáng, có ánh nắng mặt trời cũng có ý nghĩa rất tốt làm giảm  bớt các tác nhân gây bệnh, trong đó có virus gây bệnh Covid-19  trong môi trường.</a:t>
            </a:r>
          </a:p>
          <a:p>
            <a:pPr marL="12700" algn="just">
              <a:spcBef>
                <a:spcPts val="625"/>
              </a:spcBef>
              <a:buFontTx/>
              <a:buAutoNum type="arabicPeriod" startAt="18"/>
            </a:pPr>
            <a:r>
              <a:rPr lang="en-US" sz="1100" b="1">
                <a:solidFill>
                  <a:srgbClr val="0000CC"/>
                </a:solidFill>
                <a:latin typeface="Calibri" pitchFamily="34" charset="0"/>
                <a:cs typeface="Calibri" pitchFamily="34" charset="0"/>
              </a:rPr>
              <a:t>Virus gây bệnh Covid-19 nhiễm vào con người như thế nào?</a:t>
            </a:r>
            <a:endParaRPr lang="en-US" sz="1100">
              <a:latin typeface="Calibri" pitchFamily="34" charset="0"/>
              <a:cs typeface="Calibri" pitchFamily="34" charset="0"/>
            </a:endParaRPr>
          </a:p>
          <a:p>
            <a:pPr marL="12700" algn="just">
              <a:lnSpc>
                <a:spcPct val="101000"/>
              </a:lnSpc>
              <a:spcBef>
                <a:spcPts val="600"/>
              </a:spcBef>
            </a:pPr>
            <a:r>
              <a:rPr lang="en-US" sz="1100">
                <a:latin typeface="Calibri" pitchFamily="34" charset="0"/>
                <a:cs typeface="Calibri" pitchFamily="34" charset="0"/>
              </a:rPr>
              <a:t>Từ không khí ô nhiễm hoặc tay ô nhiễm, virus bám vào bề mặt  các tế bào niêm mạc đường hô hâp (có thể cả niêm mạc miệng,  mắt) sau đó virus nhiễm bằng hình thức chui trực tiếp vào bên  trong tế bào, nhân lên và gây tổn thương cho tế bào.</a:t>
            </a:r>
          </a:p>
          <a:p>
            <a:pPr marL="12700" algn="just">
              <a:lnSpc>
                <a:spcPct val="102000"/>
              </a:lnSpc>
              <a:spcBef>
                <a:spcPts val="550"/>
              </a:spcBef>
            </a:pPr>
            <a:r>
              <a:rPr lang="en-US" sz="1100">
                <a:latin typeface="Calibri" pitchFamily="34" charset="0"/>
                <a:cs typeface="Calibri" pitchFamily="34" charset="0"/>
              </a:rPr>
              <a:t>Mỗi loại virus có các cấu trúc đặc trưng trên bề mặt hoạt động  như những “móc câu” để virus bám vào các cấu trúc phù hợp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8713" y="579438"/>
            <a:ext cx="3659187" cy="1771650"/>
          </a:xfrm>
          <a:prstGeom prst="rect">
            <a:avLst/>
          </a:prstGeom>
        </p:spPr>
        <p:txBody>
          <a:bodyPr lIns="0" tIns="12700" rIns="0" bIns="0">
            <a:spAutoFit/>
          </a:bodyPr>
          <a:lstStyle/>
          <a:p>
            <a:pPr marL="18716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1871663">
              <a:spcBef>
                <a:spcPts val="50"/>
              </a:spcBef>
            </a:pPr>
            <a:endParaRPr lang="en-US" sz="1100">
              <a:latin typeface="Times New Roman" pitchFamily="18" charset="0"/>
              <a:cs typeface="Times New Roman" pitchFamily="18" charset="0"/>
            </a:endParaRPr>
          </a:p>
          <a:p>
            <a:pPr marL="1871663" algn="just">
              <a:lnSpc>
                <a:spcPct val="102000"/>
              </a:lnSpc>
            </a:pPr>
            <a:r>
              <a:rPr lang="en-US" sz="1100">
                <a:latin typeface="Calibri" pitchFamily="34" charset="0"/>
                <a:cs typeface="Calibri" pitchFamily="34" charset="0"/>
              </a:rPr>
              <a:t>với loại móc câu ấy (được gọi là thụ thể - receptor) trên bề mặt  tế bào chủ để virus chui vào bên trong tế bào. Tế bào nào có  cấu trúc giúp các “móc câu” của virus “móc” vào được sẽ là tế  bào “nhạy cảm” với virus và bị virus nhiễm vào.</a:t>
            </a:r>
          </a:p>
          <a:p>
            <a:pPr marL="1871663" algn="just">
              <a:lnSpc>
                <a:spcPct val="102000"/>
              </a:lnSpc>
              <a:spcBef>
                <a:spcPts val="538"/>
              </a:spcBef>
            </a:pPr>
            <a:r>
              <a:rPr lang="en-US" sz="1100">
                <a:latin typeface="Calibri" pitchFamily="34" charset="0"/>
                <a:cs typeface="Calibri" pitchFamily="34" charset="0"/>
              </a:rPr>
              <a:t>Virus gây bệnh Covid-19 sử dụng protein S làm “móc câu” để  gắn vào thụ thể của nó trên bề mặt màng tế bào niêm mạc  đường hô hấp của vật chủ, qua đó virus xâm nhập và nhân lên  gây bệnh cho cơ thể.</a:t>
            </a:r>
          </a:p>
        </p:txBody>
      </p:sp>
      <p:sp>
        <p:nvSpPr>
          <p:cNvPr id="27650" name="object 3"/>
          <p:cNvSpPr>
            <a:spLocks noChangeArrowheads="1"/>
          </p:cNvSpPr>
          <p:nvPr/>
        </p:nvSpPr>
        <p:spPr bwMode="auto">
          <a:xfrm>
            <a:off x="1141413" y="2424113"/>
            <a:ext cx="3384550" cy="2068512"/>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1171575" y="4548188"/>
            <a:ext cx="3570288" cy="363537"/>
          </a:xfrm>
          <a:prstGeom prst="rect">
            <a:avLst/>
          </a:prstGeom>
        </p:spPr>
        <p:txBody>
          <a:bodyPr lIns="0" tIns="10160" rIns="0" bIns="0">
            <a:spAutoFit/>
          </a:bodyPr>
          <a:lstStyle/>
          <a:p>
            <a:pPr marL="412750" indent="-400050">
              <a:lnSpc>
                <a:spcPct val="102000"/>
              </a:lnSpc>
              <a:spcBef>
                <a:spcPts val="75"/>
              </a:spcBef>
            </a:pPr>
            <a:r>
              <a:rPr lang="en-US" sz="1100" i="1">
                <a:latin typeface="Calibri" pitchFamily="34" charset="0"/>
                <a:cs typeface="Calibri" pitchFamily="34" charset="0"/>
              </a:rPr>
              <a:t>Virus gây bệnh Covid-19 có gai protein S được dùng để bám và  xâm nhập vào tế bào đích (Nguồn: Sciencealert).</a:t>
            </a:r>
            <a:endParaRPr lang="en-US" sz="1100">
              <a:latin typeface="Calibri" pitchFamily="34" charset="0"/>
              <a:cs typeface="Calibri" pitchFamily="34" charset="0"/>
            </a:endParaRPr>
          </a:p>
        </p:txBody>
      </p:sp>
      <p:sp>
        <p:nvSpPr>
          <p:cNvPr id="27652" name="object 5"/>
          <p:cNvSpPr>
            <a:spLocks noGrp="1"/>
          </p:cNvSpPr>
          <p:nvPr>
            <p:ph type="sldNum" sz="quarter" idx="12"/>
          </p:nvPr>
        </p:nvSpPr>
        <p:spPr bwMode="auto">
          <a:noFill/>
          <a:ln>
            <a:miter lim="800000"/>
            <a:headEnd/>
            <a:tailEnd/>
          </a:ln>
        </p:spPr>
        <p:txBody>
          <a:bodyPr/>
          <a:lstStyle/>
          <a:p>
            <a:pPr marL="25400"/>
            <a:fld id="{E4E76E72-29F8-4E98-99CA-882EFB575C41}" type="slidenum">
              <a:rPr lang="en-US"/>
              <a:pPr marL="2540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1513" y="438150"/>
            <a:ext cx="3671887" cy="303213"/>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Bộ </a:t>
            </a:r>
            <a:r>
              <a:rPr sz="900" i="1" spc="-5" dirty="0">
                <a:solidFill>
                  <a:srgbClr val="221F1F"/>
                </a:solidFill>
                <a:latin typeface="Calibri"/>
                <a:cs typeface="Calibri"/>
              </a:rPr>
              <a:t>Giáo </a:t>
            </a:r>
            <a:r>
              <a:rPr sz="900" i="1" dirty="0">
                <a:solidFill>
                  <a:srgbClr val="221F1F"/>
                </a:solidFill>
                <a:latin typeface="Calibri"/>
                <a:cs typeface="Calibri"/>
              </a:rPr>
              <a:t>dục </a:t>
            </a:r>
            <a:r>
              <a:rPr sz="900" i="1" spc="-5" dirty="0">
                <a:solidFill>
                  <a:srgbClr val="221F1F"/>
                </a:solidFill>
                <a:latin typeface="Calibri"/>
                <a:cs typeface="Calibri"/>
              </a:rPr>
              <a:t>và </a:t>
            </a:r>
            <a:r>
              <a:rPr sz="900" i="1" dirty="0">
                <a:solidFill>
                  <a:srgbClr val="221F1F"/>
                </a:solidFill>
                <a:latin typeface="Calibri"/>
                <a:cs typeface="Calibri"/>
              </a:rPr>
              <a:t>Đào</a:t>
            </a:r>
            <a:r>
              <a:rPr sz="900" i="1" spc="-30" dirty="0">
                <a:solidFill>
                  <a:srgbClr val="221F1F"/>
                </a:solidFill>
                <a:latin typeface="Calibri"/>
                <a:cs typeface="Calibri"/>
              </a:rPr>
              <a:t> </a:t>
            </a:r>
            <a:r>
              <a:rPr sz="900" i="1" dirty="0">
                <a:solidFill>
                  <a:srgbClr val="221F1F"/>
                </a:solidFill>
                <a:latin typeface="Calibri"/>
                <a:cs typeface="Calibri"/>
              </a:rPr>
              <a:t>tạo</a:t>
            </a:r>
            <a:endParaRPr sz="900">
              <a:latin typeface="Calibri"/>
              <a:cs typeface="Calibri"/>
            </a:endParaRPr>
          </a:p>
          <a:p>
            <a:pPr marL="12700" fontAlgn="auto">
              <a:spcBef>
                <a:spcPts val="25"/>
              </a:spcBef>
              <a:spcAft>
                <a:spcPts val="0"/>
              </a:spcAft>
              <a:defRPr/>
            </a:pPr>
            <a:r>
              <a:rPr sz="900" i="1" dirty="0">
                <a:solidFill>
                  <a:srgbClr val="221F1F"/>
                </a:solidFill>
                <a:latin typeface="Calibri"/>
                <a:cs typeface="Calibri"/>
              </a:rPr>
              <a:t>100 </a:t>
            </a:r>
            <a:r>
              <a:rPr sz="900" i="1" spc="-5" dirty="0">
                <a:solidFill>
                  <a:srgbClr val="221F1F"/>
                </a:solidFill>
                <a:latin typeface="Calibri"/>
                <a:cs typeface="Calibri"/>
              </a:rPr>
              <a:t>câu hỏi </a:t>
            </a:r>
            <a:r>
              <a:rPr sz="900" i="1" dirty="0">
                <a:solidFill>
                  <a:srgbClr val="221F1F"/>
                </a:solidFill>
                <a:latin typeface="Calibri"/>
                <a:cs typeface="Calibri"/>
              </a:rPr>
              <a:t>- </a:t>
            </a:r>
            <a:r>
              <a:rPr sz="900" i="1" spc="-5" dirty="0">
                <a:solidFill>
                  <a:srgbClr val="221F1F"/>
                </a:solidFill>
                <a:latin typeface="Calibri"/>
                <a:cs typeface="Calibri"/>
              </a:rPr>
              <a:t>đáp về phòng, chống </a:t>
            </a:r>
            <a:r>
              <a:rPr sz="900" i="1" dirty="0">
                <a:solidFill>
                  <a:srgbClr val="221F1F"/>
                </a:solidFill>
                <a:latin typeface="Calibri"/>
                <a:cs typeface="Calibri"/>
              </a:rPr>
              <a:t>dịch </a:t>
            </a:r>
            <a:r>
              <a:rPr sz="900" i="1" spc="-5" dirty="0">
                <a:solidFill>
                  <a:srgbClr val="221F1F"/>
                </a:solidFill>
                <a:latin typeface="Calibri"/>
                <a:cs typeface="Calibri"/>
              </a:rPr>
              <a:t>bệnh Covid-19 trong </a:t>
            </a:r>
            <a:r>
              <a:rPr sz="900" i="1" dirty="0">
                <a:solidFill>
                  <a:srgbClr val="221F1F"/>
                </a:solidFill>
                <a:latin typeface="Calibri"/>
                <a:cs typeface="Calibri"/>
              </a:rPr>
              <a:t>các </a:t>
            </a:r>
            <a:r>
              <a:rPr sz="900" i="1" spc="-5" dirty="0">
                <a:solidFill>
                  <a:srgbClr val="221F1F"/>
                </a:solidFill>
                <a:latin typeface="Calibri"/>
                <a:cs typeface="Calibri"/>
              </a:rPr>
              <a:t>cơ </a:t>
            </a:r>
            <a:r>
              <a:rPr sz="900" i="1" dirty="0">
                <a:solidFill>
                  <a:srgbClr val="221F1F"/>
                </a:solidFill>
                <a:latin typeface="Calibri"/>
                <a:cs typeface="Calibri"/>
              </a:rPr>
              <a:t>sở </a:t>
            </a:r>
            <a:r>
              <a:rPr sz="900" i="1" spc="-5" dirty="0">
                <a:solidFill>
                  <a:srgbClr val="221F1F"/>
                </a:solidFill>
                <a:latin typeface="Calibri"/>
                <a:cs typeface="Calibri"/>
              </a:rPr>
              <a:t>giáo</a:t>
            </a:r>
            <a:r>
              <a:rPr sz="900" i="1" spc="30" dirty="0">
                <a:solidFill>
                  <a:srgbClr val="221F1F"/>
                </a:solidFill>
                <a:latin typeface="Calibri"/>
                <a:cs typeface="Calibri"/>
              </a:rPr>
              <a:t> </a:t>
            </a:r>
            <a:r>
              <a:rPr sz="900" i="1" dirty="0">
                <a:solidFill>
                  <a:srgbClr val="221F1F"/>
                </a:solidFill>
                <a:latin typeface="Calibri"/>
                <a:cs typeface="Calibri"/>
              </a:rPr>
              <a:t>dục</a:t>
            </a:r>
            <a:endParaRPr sz="900">
              <a:latin typeface="Calibri"/>
              <a:cs typeface="Calibri"/>
            </a:endParaRPr>
          </a:p>
        </p:txBody>
      </p:sp>
      <p:sp>
        <p:nvSpPr>
          <p:cNvPr id="28674" name="object 3"/>
          <p:cNvSpPr>
            <a:spLocks noChangeArrowheads="1"/>
          </p:cNvSpPr>
          <p:nvPr/>
        </p:nvSpPr>
        <p:spPr bwMode="auto">
          <a:xfrm>
            <a:off x="1141413" y="914400"/>
            <a:ext cx="3389312" cy="23431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900113" y="3313113"/>
            <a:ext cx="3889375" cy="3135312"/>
          </a:xfrm>
          <a:prstGeom prst="rect">
            <a:avLst/>
          </a:prstGeom>
        </p:spPr>
        <p:txBody>
          <a:bodyPr lIns="0" tIns="9525" rIns="0" bIns="0">
            <a:spAutoFit/>
          </a:bodyPr>
          <a:lstStyle/>
          <a:p>
            <a:pPr marL="300038" algn="ctr">
              <a:lnSpc>
                <a:spcPct val="102000"/>
              </a:lnSpc>
              <a:spcBef>
                <a:spcPts val="75"/>
              </a:spcBef>
            </a:pPr>
            <a:r>
              <a:rPr lang="en-US" sz="1100" i="1">
                <a:latin typeface="Calibri" pitchFamily="34" charset="0"/>
                <a:cs typeface="Calibri" pitchFamily="34" charset="0"/>
              </a:rPr>
              <a:t>Từ một virus ban đầu, virus gây bệnh Covid-19 nhân lên thành  nhiều hạt virus mới (màu vàng) gây tổn thương tế bào nhiễm  virus (Nguồn: NIAID-RML).</a:t>
            </a:r>
            <a:endParaRPr lang="en-US" sz="1100">
              <a:latin typeface="Calibri" pitchFamily="34" charset="0"/>
              <a:cs typeface="Calibri" pitchFamily="34" charset="0"/>
            </a:endParaRPr>
          </a:p>
          <a:p>
            <a:pPr marL="300038" algn="just">
              <a:spcBef>
                <a:spcPts val="625"/>
              </a:spcBef>
              <a:buFontTx/>
              <a:buAutoNum type="arabicPeriod" startAt="19"/>
            </a:pPr>
            <a:r>
              <a:rPr lang="en-US" sz="1100" b="1">
                <a:solidFill>
                  <a:srgbClr val="0000CC"/>
                </a:solidFill>
                <a:latin typeface="Calibri" pitchFamily="34" charset="0"/>
                <a:cs typeface="Calibri" pitchFamily="34" charset="0"/>
              </a:rPr>
              <a:t>Virus gây bệnh Covid-19 gây bệnh như thế nào?</a:t>
            </a:r>
            <a:endParaRPr lang="en-US" sz="1100">
              <a:latin typeface="Calibri" pitchFamily="34" charset="0"/>
              <a:cs typeface="Calibri" pitchFamily="34" charset="0"/>
            </a:endParaRPr>
          </a:p>
          <a:p>
            <a:pPr marL="300038" algn="just">
              <a:lnSpc>
                <a:spcPct val="102000"/>
              </a:lnSpc>
              <a:spcBef>
                <a:spcPts val="600"/>
              </a:spcBef>
            </a:pPr>
            <a:r>
              <a:rPr lang="en-US" sz="1100">
                <a:latin typeface="Calibri" pitchFamily="34" charset="0"/>
                <a:cs typeface="Calibri" pitchFamily="34" charset="0"/>
              </a:rPr>
              <a:t>Sau khi nhiễm được vào tế bào niêm mạc đường hô hấp, virus  gây bệnh Covid-19 cài các gen của virus vào bộ gen của tế bào  chủ, bắt tế bào bị nhiễm virus tạo ra các thành phần của virus.  Khi đã đủ các thành phần cần thiết, các thành phần này lắp  ghép lại với nhau để hình thành nhiều virus mới chui ra ngoài  đồng thời làm tổn thương cho tế bào bị nhiễm virus.</a:t>
            </a:r>
          </a:p>
          <a:p>
            <a:pPr marL="300038" algn="just">
              <a:spcBef>
                <a:spcPts val="625"/>
              </a:spcBef>
              <a:buFontTx/>
              <a:buAutoNum type="arabicPeriod" startAt="20"/>
            </a:pPr>
            <a:r>
              <a:rPr lang="en-US" sz="1100" b="1">
                <a:solidFill>
                  <a:srgbClr val="0000CC"/>
                </a:solidFill>
                <a:latin typeface="Calibri" pitchFamily="34" charset="0"/>
                <a:cs typeface="Calibri" pitchFamily="34" charset="0"/>
              </a:rPr>
              <a:t>Virus gây bệnh Covid-19 gây bệnh cho cơ quan nào?</a:t>
            </a:r>
            <a:endParaRPr lang="en-US" sz="1100">
              <a:latin typeface="Calibri" pitchFamily="34" charset="0"/>
              <a:cs typeface="Calibri" pitchFamily="34" charset="0"/>
            </a:endParaRPr>
          </a:p>
          <a:p>
            <a:pPr marL="300038" algn="just">
              <a:lnSpc>
                <a:spcPct val="102000"/>
              </a:lnSpc>
              <a:spcBef>
                <a:spcPts val="600"/>
              </a:spcBef>
            </a:pPr>
            <a:r>
              <a:rPr lang="en-US" sz="1100">
                <a:latin typeface="Calibri" pitchFamily="34" charset="0"/>
                <a:cs typeface="Calibri" pitchFamily="34" charset="0"/>
              </a:rPr>
              <a:t>Biểu hiện bệnh chủ yếu của người nhiễm virus gây bệnh Covid-  19 là viêm đường hô hấp cấp, có nghĩa là virus gây bệnh Covid-  19 gây bệnh cho đường hô hấp.</a:t>
            </a:r>
          </a:p>
          <a:p>
            <a:pPr marL="300038" algn="just">
              <a:lnSpc>
                <a:spcPct val="102000"/>
              </a:lnSpc>
              <a:spcBef>
                <a:spcPts val="600"/>
              </a:spcBef>
            </a:pPr>
            <a:r>
              <a:rPr lang="en-US" sz="1100">
                <a:latin typeface="Calibri" pitchFamily="34" charset="0"/>
                <a:cs typeface="Calibri" pitchFamily="34" charset="0"/>
              </a:rPr>
              <a:t>Một số người bệnh Covid-19 còn có biểu hiện tiêu chảy và xét  nghiệm có virus trong phân. Dù chưa chắc chắn nhưng không</a:t>
            </a:r>
          </a:p>
        </p:txBody>
      </p:sp>
      <p:sp>
        <p:nvSpPr>
          <p:cNvPr id="28676" name="object 5"/>
          <p:cNvSpPr>
            <a:spLocks noGrp="1"/>
          </p:cNvSpPr>
          <p:nvPr>
            <p:ph type="sldNum" sz="quarter" idx="12"/>
          </p:nvPr>
        </p:nvSpPr>
        <p:spPr bwMode="auto">
          <a:noFill/>
          <a:ln>
            <a:miter lim="800000"/>
            <a:headEnd/>
            <a:tailEnd/>
          </a:ln>
        </p:spPr>
        <p:txBody>
          <a:bodyPr/>
          <a:lstStyle/>
          <a:p>
            <a:pPr marL="25400"/>
            <a:fld id="{47584E80-4042-4A67-9F58-84079BB26CD1}" type="slidenum">
              <a:rPr lang="en-US"/>
              <a:pPr marL="2540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object 3"/>
          <p:cNvSpPr>
            <a:spLocks noGrp="1"/>
          </p:cNvSpPr>
          <p:nvPr>
            <p:ph type="sldNum" sz="quarter" idx="12"/>
          </p:nvPr>
        </p:nvSpPr>
        <p:spPr bwMode="auto">
          <a:noFill/>
          <a:ln>
            <a:miter lim="800000"/>
            <a:headEnd/>
            <a:tailEnd/>
          </a:ln>
        </p:spPr>
        <p:txBody>
          <a:bodyPr/>
          <a:lstStyle/>
          <a:p>
            <a:pPr marL="25400"/>
            <a:fld id="{38D88385-2614-4981-8A38-9E226EF2AB8A}" type="slidenum">
              <a:rPr lang="en-US"/>
              <a:pPr marL="25400"/>
              <a:t>23</a:t>
            </a:fld>
            <a:endParaRPr lang="en-US"/>
          </a:p>
        </p:txBody>
      </p:sp>
      <p:sp>
        <p:nvSpPr>
          <p:cNvPr id="2" name="object 2"/>
          <p:cNvSpPr txBox="1"/>
          <p:nvPr/>
        </p:nvSpPr>
        <p:spPr>
          <a:xfrm>
            <a:off x="671513" y="579438"/>
            <a:ext cx="4116387" cy="5721350"/>
          </a:xfrm>
          <a:prstGeom prst="rect">
            <a:avLst/>
          </a:prstGeom>
        </p:spPr>
        <p:txBody>
          <a:bodyPr lIns="0" tIns="12700" rIns="0" bIns="0">
            <a:spAutoFit/>
          </a:bodyPr>
          <a:lstStyle/>
          <a:p>
            <a:pPr marL="23288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328863">
              <a:spcBef>
                <a:spcPts val="50"/>
              </a:spcBef>
            </a:pPr>
            <a:endParaRPr lang="en-US" sz="1100">
              <a:latin typeface="Times New Roman" pitchFamily="18" charset="0"/>
              <a:cs typeface="Times New Roman" pitchFamily="18" charset="0"/>
            </a:endParaRPr>
          </a:p>
          <a:p>
            <a:pPr marL="2328863" algn="just">
              <a:lnSpc>
                <a:spcPct val="102000"/>
              </a:lnSpc>
            </a:pPr>
            <a:r>
              <a:rPr lang="en-US" sz="1100">
                <a:latin typeface="Calibri" pitchFamily="34" charset="0"/>
                <a:cs typeface="Calibri" pitchFamily="34" charset="0"/>
              </a:rPr>
              <a:t>loại trừ khả năng virus gây bệnh Covid-19 gây tổn thương cho  các tế bào niêm mạc khác, trong đó có đường tiêu hóa và mắt.</a:t>
            </a:r>
          </a:p>
          <a:p>
            <a:pPr marL="2328863" algn="just">
              <a:lnSpc>
                <a:spcPct val="102000"/>
              </a:lnSpc>
              <a:spcBef>
                <a:spcPts val="600"/>
              </a:spcBef>
            </a:pPr>
            <a:r>
              <a:rPr lang="en-US" sz="1100">
                <a:latin typeface="Calibri" pitchFamily="34" charset="0"/>
                <a:cs typeface="Calibri" pitchFamily="34" charset="0"/>
              </a:rPr>
              <a:t>Trong số các bệnh nhân bị bệnh kết hợp còn thấy hiện tượng  tổn thương chức năng của các tạng khác như gan, thận… Tuy  nhiên, đây là hậu quả trực tiếp do virus tấn công hay hậu quả  gián tiếp từ tổn thương phổi còn đang được các nhà khoa học  làm rõ hơn.</a:t>
            </a:r>
          </a:p>
          <a:p>
            <a:pPr marL="2328863">
              <a:spcBef>
                <a:spcPts val="625"/>
              </a:spcBef>
            </a:pPr>
            <a:r>
              <a:rPr lang="en-US" sz="1100" b="1">
                <a:latin typeface="Calibri" pitchFamily="34" charset="0"/>
                <a:cs typeface="Calibri" pitchFamily="34" charset="0"/>
              </a:rPr>
              <a:t>ĐỀ KHÁNG CHỐNG COVID-19</a:t>
            </a:r>
            <a:endParaRPr lang="en-US" sz="1100">
              <a:latin typeface="Calibri" pitchFamily="34" charset="0"/>
              <a:cs typeface="Calibri" pitchFamily="34" charset="0"/>
            </a:endParaRPr>
          </a:p>
          <a:p>
            <a:pPr marL="2328863" algn="just">
              <a:lnSpc>
                <a:spcPct val="102000"/>
              </a:lnSpc>
              <a:spcBef>
                <a:spcPts val="600"/>
              </a:spcBef>
              <a:buFontTx/>
              <a:buAutoNum type="arabicPeriod" startAt="21"/>
            </a:pPr>
            <a:r>
              <a:rPr lang="en-US" sz="1100" b="1">
                <a:solidFill>
                  <a:srgbClr val="0000CC"/>
                </a:solidFill>
                <a:latin typeface="Calibri" pitchFamily="34" charset="0"/>
                <a:cs typeface="Calibri" pitchFamily="34" charset="0"/>
              </a:rPr>
              <a:t>Tại sao cùng bị nhiễm virus gây bệnh Covid-19 có người bị  bệnh, có người không bị bệnh?</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Khi bị nhiễm mầm bệnh, một người có bị bệnh hay không sẽ  phụ thuộc vào các yếu tố từ mầm bệnh và các yếu tố từ người  bị nhiễm mầm bệnh.</a:t>
            </a:r>
          </a:p>
          <a:p>
            <a:pPr marL="2328863" algn="just">
              <a:lnSpc>
                <a:spcPct val="102000"/>
              </a:lnSpc>
              <a:spcBef>
                <a:spcPts val="600"/>
              </a:spcBef>
            </a:pPr>
            <a:r>
              <a:rPr lang="en-US" sz="1100">
                <a:latin typeface="Calibri" pitchFamily="34" charset="0"/>
                <a:cs typeface="Calibri" pitchFamily="34" charset="0"/>
              </a:rPr>
              <a:t>Bị bệnh hay không là kết quả của cuộc chiến giữa mầm bệnh và  con người, nếu mầm bệnh thắng thì người đó sẽ bị bệnh. Cùng  một người nhưng nếu bị nhiễm với số lượng virus ít và độc lực  của virus thấp có thể sẽ không phát thành bệnh; cùng lượng  virus nhưng khả năng đề kháng chống virus của mỗi người khác  nhau, trong đó người có sức đề kháng tốt có thể không bị bệnh.</a:t>
            </a:r>
          </a:p>
          <a:p>
            <a:pPr marL="2328863" algn="just">
              <a:lnSpc>
                <a:spcPct val="102000"/>
              </a:lnSpc>
              <a:spcBef>
                <a:spcPts val="600"/>
              </a:spcBef>
            </a:pPr>
            <a:r>
              <a:rPr lang="en-US" sz="1100">
                <a:latin typeface="Calibri" pitchFamily="34" charset="0"/>
                <a:cs typeface="Calibri" pitchFamily="34" charset="0"/>
              </a:rPr>
              <a:t>Vì vậy, bên cạnh việc bảo vệ bản thân hạn chế lây nhiễm mầm  bệnh, tăng cường các hoạt động vận động, rèn luyện thể chất  làm tăng sức đề kháng cũng góp phần phòng chống bệnh tật,  đặc biệt là các bệnh nhiễm trùng.</a:t>
            </a:r>
          </a:p>
          <a:p>
            <a:pPr marL="2328863" algn="just">
              <a:lnSpc>
                <a:spcPct val="102000"/>
              </a:lnSpc>
              <a:spcBef>
                <a:spcPts val="600"/>
              </a:spcBef>
              <a:buFontTx/>
              <a:buAutoNum type="arabicPeriod" startAt="22"/>
            </a:pPr>
            <a:r>
              <a:rPr lang="en-US" sz="1100" b="1">
                <a:solidFill>
                  <a:srgbClr val="0000CC"/>
                </a:solidFill>
                <a:latin typeface="Calibri" pitchFamily="34" charset="0"/>
                <a:cs typeface="Calibri" pitchFamily="34" charset="0"/>
              </a:rPr>
              <a:t>Cơ thể người đề kháng với virus gây bệnh Covid-19 như thế  nào?</a:t>
            </a:r>
            <a:endParaRPr lang="en-US" sz="1100">
              <a:latin typeface="Calibri" pitchFamily="34" charset="0"/>
              <a:cs typeface="Calibri" pitchFamily="34" charset="0"/>
            </a:endParaRPr>
          </a:p>
          <a:p>
            <a:pPr marL="2328863" algn="just">
              <a:lnSpc>
                <a:spcPct val="102000"/>
              </a:lnSpc>
              <a:spcBef>
                <a:spcPts val="588"/>
              </a:spcBef>
            </a:pPr>
            <a:r>
              <a:rPr lang="en-US" sz="1100">
                <a:latin typeface="Calibri" pitchFamily="34" charset="0"/>
                <a:cs typeface="Calibri" pitchFamily="34" charset="0"/>
              </a:rPr>
              <a:t>Là một virus hoàn toàn mới, lần đầu tiên xuất hiện ở người nên  ngay từ đầu virus xuất hiện chưa ai có đề kháng đặc hiệu với  virus gây bệnh Covid-19.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object 3"/>
          <p:cNvSpPr>
            <a:spLocks noGrp="1"/>
          </p:cNvSpPr>
          <p:nvPr>
            <p:ph type="sldNum" sz="quarter" idx="12"/>
          </p:nvPr>
        </p:nvSpPr>
        <p:spPr bwMode="auto">
          <a:noFill/>
          <a:ln>
            <a:miter lim="800000"/>
            <a:headEnd/>
            <a:tailEnd/>
          </a:ln>
        </p:spPr>
        <p:txBody>
          <a:bodyPr/>
          <a:lstStyle/>
          <a:p>
            <a:pPr marL="25400"/>
            <a:fld id="{56512359-13E1-4760-8F35-00DA33D3D56D}" type="slidenum">
              <a:rPr lang="en-US"/>
              <a:pPr marL="25400"/>
              <a:t>24</a:t>
            </a:fld>
            <a:endParaRPr lang="en-US"/>
          </a:p>
        </p:txBody>
      </p:sp>
      <p:sp>
        <p:nvSpPr>
          <p:cNvPr id="2" name="object 2"/>
          <p:cNvSpPr txBox="1"/>
          <p:nvPr/>
        </p:nvSpPr>
        <p:spPr>
          <a:xfrm>
            <a:off x="671513" y="438150"/>
            <a:ext cx="4116387" cy="6070600"/>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Cơ thể người mới nhiễm virus gây bệnh Covid-19 lần đầu tiên  sẽ đề kháng chống virus bằng những phương thức tự nhiên  không đặc hiệu trước (chủ yếu là các yếu tố hóa học trong dịch  tiết của niêm mạc đường hô hấp). Nếu cơ chế này chiến thắng  thì người đó không bị bệnh. Nếu cơ chế này thất bại thì người  đó bị nhiễm mầm bệnh vào bên trong các tế bào. Lúc này, hệ  thống miễn dịch của cơ thể người nhiễm virus sẽ phát triển các  cơ chế đề kháng đặc hiệu để loại bỏ virus và cả các tế bào đã bị  nhiễm virus. Đây là cuộc chạy đua giữa một bên là sức tấn công  hủy diệt của virus với một bên là sức đề kháng của cơ thể  khống chế sự nhân lên và loại bỏ virus cộng với khả năng tái tạo  lại các tế bào đã bị tổn thương do virus. Nếu virus thắng thì bệnh  sẽ tiến triển, nếu hệ miễn dịch thắng thì người bệnh khỏi bệnh.</a:t>
            </a:r>
          </a:p>
          <a:p>
            <a:pPr marL="12700" algn="just">
              <a:spcBef>
                <a:spcPts val="625"/>
              </a:spcBef>
              <a:buFontTx/>
              <a:buAutoNum type="arabicPeriod" startAt="23"/>
            </a:pPr>
            <a:r>
              <a:rPr lang="en-US" sz="1100" b="1">
                <a:solidFill>
                  <a:srgbClr val="0000CC"/>
                </a:solidFill>
                <a:latin typeface="Calibri" pitchFamily="34" charset="0"/>
                <a:cs typeface="Calibri" pitchFamily="34" charset="0"/>
              </a:rPr>
              <a:t>Tại sao dùng vắc xin dự phòng được bệnh?</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Vắc xin là chế phẩm chứa kháng nguyên tạo cho cơ thể khả  năng đáp ứng miễn dịch, được dùng với mục đích phòng bệnh.  Dùng vắc xin được ví như sử dụng “quân xanh” trong các cuộc  diễn tập cho cơ thể “rèn luyện” cách đánh với một loại “địch”  cụ thể nhằm tạo ra phương án đánh địch tối ưu. Có thể coi  dùng vắc xin như công việc huấn luyện, chuẩn bị trước cho hệ  miễn dịch các phương án đánh địch, sẵn sàng chiến đấu một  cách nhanh, mạnh và hiệu quả nhất khi “kẻ thù” là mầm bệnh  thực thụ xâm nhập vào cơ thể.</a:t>
            </a:r>
          </a:p>
          <a:p>
            <a:pPr marL="12700" algn="just">
              <a:spcBef>
                <a:spcPts val="625"/>
              </a:spcBef>
              <a:buFontTx/>
              <a:buAutoNum type="arabicPeriod" startAt="24"/>
            </a:pPr>
            <a:r>
              <a:rPr lang="en-US" sz="1100" b="1">
                <a:solidFill>
                  <a:srgbClr val="0000CC"/>
                </a:solidFill>
                <a:latin typeface="Calibri" pitchFamily="34" charset="0"/>
                <a:cs typeface="Calibri" pitchFamily="34" charset="0"/>
              </a:rPr>
              <a:t>Hiện nay đã có vắc xin phòng bệnh Covid-19 chưa?</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Chưa. Mặc dù đã biết chắc chắn mầm bệnh và đã phân lập,  nuôi cấy được virus gây bệnh Covid-19 nhưng không thể dùng  ngay virus gây bệnh Covid-19 sống để làm vắc xin vì các vấn đề  về an toàn và hiệu quả của vắc xin. Vắc xin phải bảo đảm yêu  cầu chỉ có tác dụng kích thích tạo miễn dịch bảo vệ và không  được gây bệnh cũng như các tai biến, biến chứng do dùng vắc  xin. Vì vậy, cần có thời gian nhất định mới tạo ra được sản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object 3"/>
          <p:cNvSpPr>
            <a:spLocks noGrp="1"/>
          </p:cNvSpPr>
          <p:nvPr>
            <p:ph type="sldNum" sz="quarter" idx="12"/>
          </p:nvPr>
        </p:nvSpPr>
        <p:spPr bwMode="auto">
          <a:noFill/>
          <a:ln>
            <a:miter lim="800000"/>
            <a:headEnd/>
            <a:tailEnd/>
          </a:ln>
        </p:spPr>
        <p:txBody>
          <a:bodyPr/>
          <a:lstStyle/>
          <a:p>
            <a:pPr marL="25400"/>
            <a:fld id="{54AA241D-216A-44FC-BF45-D896F35E5F59}" type="slidenum">
              <a:rPr lang="en-US"/>
              <a:pPr marL="25400"/>
              <a:t>25</a:t>
            </a:fld>
            <a:endParaRPr lang="en-US"/>
          </a:p>
        </p:txBody>
      </p:sp>
      <p:sp>
        <p:nvSpPr>
          <p:cNvPr id="2" name="object 2"/>
          <p:cNvSpPr txBox="1"/>
          <p:nvPr/>
        </p:nvSpPr>
        <p:spPr>
          <a:xfrm>
            <a:off x="671513" y="579438"/>
            <a:ext cx="4117975" cy="6062662"/>
          </a:xfrm>
          <a:prstGeom prst="rect">
            <a:avLst/>
          </a:prstGeom>
        </p:spPr>
        <p:txBody>
          <a:bodyPr lIns="0" tIns="12700" rIns="0" bIns="0">
            <a:spAutoFit/>
          </a:bodyPr>
          <a:lstStyle/>
          <a:p>
            <a:pPr marL="23288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328863">
              <a:spcBef>
                <a:spcPts val="50"/>
              </a:spcBef>
            </a:pPr>
            <a:endParaRPr lang="en-US" sz="1100">
              <a:latin typeface="Times New Roman" pitchFamily="18" charset="0"/>
              <a:cs typeface="Times New Roman" pitchFamily="18" charset="0"/>
            </a:endParaRPr>
          </a:p>
          <a:p>
            <a:pPr marL="2328863" algn="just">
              <a:lnSpc>
                <a:spcPct val="102000"/>
              </a:lnSpc>
            </a:pPr>
            <a:r>
              <a:rPr lang="en-US" sz="1100">
                <a:latin typeface="Calibri" pitchFamily="34" charset="0"/>
                <a:cs typeface="Calibri" pitchFamily="34" charset="0"/>
              </a:rPr>
              <a:t>phẩm vắc xin đảm bảo chất lượng đủ để sử dụng cho con  người.</a:t>
            </a:r>
          </a:p>
          <a:p>
            <a:pPr marL="2328863" algn="just">
              <a:spcBef>
                <a:spcPts val="625"/>
              </a:spcBef>
              <a:buFontTx/>
              <a:buAutoNum type="arabicPeriod" startAt="25"/>
            </a:pPr>
            <a:r>
              <a:rPr lang="en-US" sz="1100" b="1">
                <a:solidFill>
                  <a:srgbClr val="0000CC"/>
                </a:solidFill>
                <a:latin typeface="Calibri" pitchFamily="34" charset="0"/>
                <a:cs typeface="Calibri" pitchFamily="34" charset="0"/>
              </a:rPr>
              <a:t>Khi nào thì có vắc xin phòng bệnh Covid-19?</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Đã có một số phòng thí nghiệm công bố sắp chế tạo thành công  vắc xin phòng bệnh Covid-19. Tuy nhiên, một vắc xin mới còn  phải trải qua rất nhiều thử nghiệm để đánh giá tính an toàn và  hiệu quả bảo vệ. Hiện nay đã có một số phòng thí nghiệm công  bố tạo được vắc xin và có thể đưa ra thử nghiệm trên người  trong tháng 4 này. Theo Tổng Giám đốc WHO, dự kiến nhanh  nhất là 1 năm nữa mới có vắc xin phòng bệnh Covid-19 đủ điều  kiện đưa ra thị trường để sử dụng rộng rãi.</a:t>
            </a:r>
          </a:p>
          <a:p>
            <a:pPr marL="2328863">
              <a:spcBef>
                <a:spcPts val="625"/>
              </a:spcBef>
            </a:pPr>
            <a:r>
              <a:rPr lang="en-US" sz="1100" b="1">
                <a:latin typeface="Calibri" pitchFamily="34" charset="0"/>
                <a:cs typeface="Calibri" pitchFamily="34" charset="0"/>
              </a:rPr>
              <a:t>DỊCH BỆNH COVID-19 VÀ TRƯỜNG HỌC</a:t>
            </a:r>
            <a:endParaRPr lang="en-US" sz="1100">
              <a:latin typeface="Calibri" pitchFamily="34" charset="0"/>
              <a:cs typeface="Calibri" pitchFamily="34" charset="0"/>
            </a:endParaRPr>
          </a:p>
          <a:p>
            <a:pPr marL="2328863" algn="just">
              <a:lnSpc>
                <a:spcPct val="102000"/>
              </a:lnSpc>
              <a:spcBef>
                <a:spcPts val="600"/>
              </a:spcBef>
              <a:buFontTx/>
              <a:buAutoNum type="arabicPeriod" startAt="26"/>
            </a:pPr>
            <a:r>
              <a:rPr lang="en-US" sz="1100" b="1">
                <a:solidFill>
                  <a:srgbClr val="0000CC"/>
                </a:solidFill>
                <a:latin typeface="Calibri" pitchFamily="34" charset="0"/>
                <a:cs typeface="Calibri" pitchFamily="34" charset="0"/>
              </a:rPr>
              <a:t>Dịch Covid-19 có thể “tấn công” vào trường học bằng cách  nào?</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Trường học là môi trường rất mở với bên ngoài. Hàng ngày có  rất nhiều người cùng đồ vật từ bên ngoài đi vào trong trường  học: HSSV, giáo viên, nhân viên của nhà trường, khách thăm  quan… ; chỉ cần một người hoặc một vật mang mầm bệnh  Covid-19 đến trường là dịch Covid-19 đã có thể xâm nhập vào  nhà trường.</a:t>
            </a:r>
          </a:p>
          <a:p>
            <a:pPr marL="2328863" algn="just">
              <a:lnSpc>
                <a:spcPct val="102000"/>
              </a:lnSpc>
              <a:spcBef>
                <a:spcPts val="600"/>
              </a:spcBef>
            </a:pPr>
            <a:r>
              <a:rPr lang="en-US" sz="1100">
                <a:latin typeface="Calibri" pitchFamily="34" charset="0"/>
                <a:cs typeface="Calibri" pitchFamily="34" charset="0"/>
              </a:rPr>
              <a:t>Vì vậy nhằm bảo đảm an toàn cho nhà trường, việc hạn chế ra  vào trường với những người ngoài và tầm soát phát hiện sớm  không cho người mang virus (cả người trong và ngoài trường,  cả người có triệu chứng cũng như người mang virus không triệu  chứng), kiểm tra vệ sinh an toàn của đồ vật và phương tiện đi  vào trường có vai trò rất quan trọng để ngăn không cho virus  gây bệnh Covid-19 tấn công vào trường học.</a:t>
            </a:r>
          </a:p>
          <a:p>
            <a:pPr marL="2328863" algn="just">
              <a:spcBef>
                <a:spcPts val="625"/>
              </a:spcBef>
              <a:buFontTx/>
              <a:buAutoNum type="arabicPeriod" startAt="27"/>
            </a:pPr>
            <a:r>
              <a:rPr lang="en-US" sz="1100" b="1">
                <a:solidFill>
                  <a:srgbClr val="0000CC"/>
                </a:solidFill>
                <a:latin typeface="Calibri" pitchFamily="34" charset="0"/>
                <a:cs typeface="Calibri" pitchFamily="34" charset="0"/>
              </a:rPr>
              <a:t>Dịch Covid-19 có thể lây lan trong trường học bằng cách nào?</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Khi có một thành viên trong trường nhiễm virus gây bệnh  Covid-19, người này phát tán virus ra ngoài làm ô nhiễm không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object 3"/>
          <p:cNvSpPr>
            <a:spLocks noGrp="1"/>
          </p:cNvSpPr>
          <p:nvPr>
            <p:ph type="sldNum" sz="quarter" idx="12"/>
          </p:nvPr>
        </p:nvSpPr>
        <p:spPr bwMode="auto">
          <a:noFill/>
          <a:ln>
            <a:miter lim="800000"/>
            <a:headEnd/>
            <a:tailEnd/>
          </a:ln>
        </p:spPr>
        <p:txBody>
          <a:bodyPr/>
          <a:lstStyle/>
          <a:p>
            <a:pPr marL="25400"/>
            <a:fld id="{0A70C3E4-9352-4F4B-9D0A-CD17E9C7FC05}" type="slidenum">
              <a:rPr lang="en-US"/>
              <a:pPr marL="25400"/>
              <a:t>26</a:t>
            </a:fld>
            <a:endParaRPr lang="en-US"/>
          </a:p>
        </p:txBody>
      </p:sp>
      <p:sp>
        <p:nvSpPr>
          <p:cNvPr id="2" name="object 2"/>
          <p:cNvSpPr txBox="1"/>
          <p:nvPr/>
        </p:nvSpPr>
        <p:spPr>
          <a:xfrm>
            <a:off x="671513" y="438150"/>
            <a:ext cx="4116387" cy="60531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khí và bề mặt xung quanh. Từ đó những người xung quanh là  bạn học, thầy cô giáo hít phải không khí có virus hoặc chạm tay  vào bề mặt có virus như sách vở, đồ dùng học tập, bàn ghế,  quần áo, phương tiện vui chơi… rồi từ tay lây nhiễm lên vùng  mặt và nhiễm bệnh.</a:t>
            </a:r>
          </a:p>
          <a:p>
            <a:pPr marL="12700" algn="just">
              <a:lnSpc>
                <a:spcPct val="102000"/>
              </a:lnSpc>
              <a:spcBef>
                <a:spcPts val="588"/>
              </a:spcBef>
            </a:pPr>
            <a:r>
              <a:rPr lang="en-US" sz="1100">
                <a:latin typeface="Calibri" pitchFamily="34" charset="0"/>
                <a:cs typeface="Calibri" pitchFamily="34" charset="0"/>
              </a:rPr>
              <a:t>Do mật độ người đông, ở cạnh nhau thời gian dài và có tính  tương tác tiếp xúc cao trong không gian tương đối kín nên một  người có thể làm lây nhiễm virus sang nhiều người khiến cho số  người nhiễm bệnh có thể tăng lên theo cấp số nhân. Vì vậy,  trường học là nơi virus gây bệnh Covid-19 có thể lây lan rất  nhanh chóng, với tốc độ cao hơn so với cộng đồng bên ngoài.</a:t>
            </a:r>
          </a:p>
          <a:p>
            <a:pPr marL="12700" algn="just">
              <a:lnSpc>
                <a:spcPct val="102000"/>
              </a:lnSpc>
              <a:spcBef>
                <a:spcPts val="600"/>
              </a:spcBef>
              <a:buFontTx/>
              <a:buAutoNum type="arabicPeriod" startAt="28"/>
            </a:pPr>
            <a:r>
              <a:rPr lang="en-US" sz="1100" b="1">
                <a:solidFill>
                  <a:srgbClr val="0000CC"/>
                </a:solidFill>
                <a:latin typeface="Calibri" pitchFamily="34" charset="0"/>
                <a:cs typeface="Calibri" pitchFamily="34" charset="0"/>
              </a:rPr>
              <a:t>Từ trường học virus gây bệnh Covid-19 có thể lây lan ra cộng  đồng bằng cách nào?</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Sau thời gian hoạt động tập trung trong lớp học/trường học.  Nếu việc lây nhiễm virus gây bệnh Covid-19 đã diễn ra trong  nhà trường; sau khi tan trường, các em HSSV hay giáo viên bị  nhiễm virus gây bệnh trong trường sẽ mang theo virus về nơi  cư trú. Những người này có thể phát tán virus trong suốt hành  trình đi lại của mình, từ đó trở thành nguồn lây bệnh rất lớn,  làm phát tán dịch bệnh rất nhanh chóng ra cộng đồng.</a:t>
            </a:r>
          </a:p>
          <a:p>
            <a:pPr marL="12700" algn="just">
              <a:lnSpc>
                <a:spcPct val="102000"/>
              </a:lnSpc>
              <a:spcBef>
                <a:spcPts val="600"/>
              </a:spcBef>
              <a:buFontTx/>
              <a:buAutoNum type="arabicPeriod" startAt="29"/>
            </a:pPr>
            <a:r>
              <a:rPr lang="en-US" sz="1100" b="1">
                <a:solidFill>
                  <a:srgbClr val="0000CC"/>
                </a:solidFill>
                <a:latin typeface="Calibri" pitchFamily="34" charset="0"/>
                <a:cs typeface="Calibri" pitchFamily="34" charset="0"/>
              </a:rPr>
              <a:t>Tại sao học sinh sinh viên toàn trường phải nghỉ học khi có  dịch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Mục đích cao nhất khi cho HSSV nghỉ học là để bảo vệ HSSV và  cộng đồng trước dịch bệnh đặc biệt nguy hiểm Covid-19.</a:t>
            </a:r>
          </a:p>
          <a:p>
            <a:pPr marL="12700" algn="just">
              <a:lnSpc>
                <a:spcPct val="102000"/>
              </a:lnSpc>
              <a:spcBef>
                <a:spcPts val="600"/>
              </a:spcBef>
            </a:pPr>
            <a:r>
              <a:rPr lang="en-US" sz="1100">
                <a:latin typeface="Calibri" pitchFamily="34" charset="0"/>
                <a:cs typeface="Calibri" pitchFamily="34" charset="0"/>
              </a:rPr>
              <a:t>Quyết định cho HSSV nghỉ học để phòng, chống dịch bệnh  Covid-19 là quyết định rất quan trọng, có liên quan đến nhiều  yếu tố. Trên phương diện y tế, do đặc thù lứa tuổi và hình thức  sinh hoạt học tập trung, liên tục lặp đi lặp lại hàng ngày, có mật  độ tương tác giữa người với người cao; nhà trường là một  trong những nơi dễ bị bệnh truyền nhiễm xâm nhập và lây lan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object 3"/>
          <p:cNvSpPr>
            <a:spLocks noGrp="1"/>
          </p:cNvSpPr>
          <p:nvPr>
            <p:ph type="sldNum" sz="quarter" idx="12"/>
          </p:nvPr>
        </p:nvSpPr>
        <p:spPr bwMode="auto">
          <a:noFill/>
          <a:ln>
            <a:miter lim="800000"/>
            <a:headEnd/>
            <a:tailEnd/>
          </a:ln>
        </p:spPr>
        <p:txBody>
          <a:bodyPr/>
          <a:lstStyle/>
          <a:p>
            <a:pPr marL="25400"/>
            <a:fld id="{2AF4C0AD-7D69-4407-8935-42110EDD895D}" type="slidenum">
              <a:rPr lang="en-US"/>
              <a:pPr marL="25400"/>
              <a:t>27</a:t>
            </a:fld>
            <a:endParaRPr lang="en-US"/>
          </a:p>
        </p:txBody>
      </p:sp>
      <p:sp>
        <p:nvSpPr>
          <p:cNvPr id="2" name="object 2"/>
          <p:cNvSpPr txBox="1"/>
          <p:nvPr/>
        </p:nvSpPr>
        <p:spPr>
          <a:xfrm>
            <a:off x="671513" y="579438"/>
            <a:ext cx="4116387" cy="6062662"/>
          </a:xfrm>
          <a:prstGeom prst="rect">
            <a:avLst/>
          </a:prstGeom>
        </p:spPr>
        <p:txBody>
          <a:bodyPr lIns="0" tIns="12700" rIns="0" bIns="0">
            <a:spAutoFit/>
          </a:bodyPr>
          <a:lstStyle/>
          <a:p>
            <a:pPr marL="23288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328863">
              <a:spcBef>
                <a:spcPts val="50"/>
              </a:spcBef>
            </a:pPr>
            <a:endParaRPr lang="en-US" sz="1100">
              <a:latin typeface="Times New Roman" pitchFamily="18" charset="0"/>
              <a:cs typeface="Times New Roman" pitchFamily="18" charset="0"/>
            </a:endParaRPr>
          </a:p>
          <a:p>
            <a:pPr marL="2328863" algn="just">
              <a:lnSpc>
                <a:spcPct val="102000"/>
              </a:lnSpc>
            </a:pPr>
            <a:r>
              <a:rPr lang="en-US" sz="1100">
                <a:latin typeface="Calibri" pitchFamily="34" charset="0"/>
                <a:cs typeface="Calibri" pitchFamily="34" charset="0"/>
              </a:rPr>
              <a:t>đặc biệt là bệnh lây truyền qua nhiều đường như Covid-19. Hơn  thế nữa, khi dịch bệnh xảy ra ở trường học, HSSV bị bệnh về  nhà lại làm lây lan bệnh dịch ra cộng đồng rất nhanh. Vì vậy, có  thể nói trường học là một mắt xích quan trọng trong chuỗi hoạt  động phòng chống dịch bệnh.</a:t>
            </a:r>
          </a:p>
          <a:p>
            <a:pPr marL="2328863" algn="just">
              <a:lnSpc>
                <a:spcPct val="102000"/>
              </a:lnSpc>
              <a:spcBef>
                <a:spcPts val="588"/>
              </a:spcBef>
              <a:buFontTx/>
              <a:buAutoNum type="arabicPeriod" startAt="30"/>
            </a:pPr>
            <a:r>
              <a:rPr lang="en-US" sz="1100" b="1">
                <a:solidFill>
                  <a:srgbClr val="0000CC"/>
                </a:solidFill>
                <a:latin typeface="Calibri" pitchFamily="34" charset="0"/>
                <a:cs typeface="Calibri" pitchFamily="34" charset="0"/>
              </a:rPr>
              <a:t>Có nước nào cho học sinh sinh viên nghỉ học trong đại dịch  Covid-19 này không?</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Có. Cho HSSV nghỉ học là một biện pháp kỹ thuật rất quan  trọng, không chỉ để bảo vệ HSSV và cộng đồng trước dịch bệnh  mà còn góp phần ngăn chặn sự lan tràn của dịch, từng bước  tiến tới khống chế và thanh toán dịch bệnh.</a:t>
            </a:r>
          </a:p>
          <a:p>
            <a:pPr marL="2328863" algn="just">
              <a:lnSpc>
                <a:spcPct val="102000"/>
              </a:lnSpc>
              <a:spcBef>
                <a:spcPts val="600"/>
              </a:spcBef>
            </a:pPr>
            <a:r>
              <a:rPr lang="en-US" sz="1100">
                <a:latin typeface="Calibri" pitchFamily="34" charset="0"/>
                <a:cs typeface="Calibri" pitchFamily="34" charset="0"/>
              </a:rPr>
              <a:t>Biện pháp này đã được Trung Quốc, Singapore và gần đây nhất  là Nhật Bản, Hàn Quốc áp dụng để phòng chống dịch Covid-19.</a:t>
            </a:r>
          </a:p>
          <a:p>
            <a:pPr marL="2328863">
              <a:spcBef>
                <a:spcPts val="625"/>
              </a:spcBef>
            </a:pPr>
            <a:r>
              <a:rPr lang="en-US" sz="1100" b="1">
                <a:latin typeface="Calibri" pitchFamily="34" charset="0"/>
                <a:cs typeface="Calibri" pitchFamily="34" charset="0"/>
              </a:rPr>
              <a:t>BIỆN PHÁP PHÒNG CHỐNG</a:t>
            </a:r>
            <a:endParaRPr lang="en-US" sz="1100">
              <a:latin typeface="Calibri" pitchFamily="34" charset="0"/>
              <a:cs typeface="Calibri" pitchFamily="34" charset="0"/>
            </a:endParaRPr>
          </a:p>
          <a:p>
            <a:pPr marL="2328863" algn="just">
              <a:lnSpc>
                <a:spcPct val="101000"/>
              </a:lnSpc>
              <a:spcBef>
                <a:spcPts val="613"/>
              </a:spcBef>
              <a:buFontTx/>
              <a:buAutoNum type="arabicPeriod" startAt="31"/>
            </a:pPr>
            <a:r>
              <a:rPr lang="en-US" sz="1100" b="1">
                <a:solidFill>
                  <a:srgbClr val="0000CC"/>
                </a:solidFill>
                <a:latin typeface="Calibri" pitchFamily="34" charset="0"/>
                <a:cs typeface="Calibri" pitchFamily="34" charset="0"/>
              </a:rPr>
              <a:t>Tại sao lại tiến hành giám sát thân nhiệt để kiểm soát dịch  bệnh?</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Giám sát thân nhiệt chỉ là một biện pháp kiểm soát dịch bước  đầu để phát hiện người có sốt khi nhập cảnh, khám bệnh... Hầu  hết các ca bệnh Covid-19 đều có sốt nên đây là bước sơ bộ để  kiểm soát dịch vì đơn giản và dễ thực hiện. Tuy nhiên, biện  pháp quan trọng vẫn là phát hiện sớm, cách ly và phòng ngừa  trong lây nhiễm bệnh Covid-19.</a:t>
            </a:r>
          </a:p>
          <a:p>
            <a:pPr marL="2328863" algn="just">
              <a:lnSpc>
                <a:spcPct val="102000"/>
              </a:lnSpc>
              <a:spcBef>
                <a:spcPts val="600"/>
              </a:spcBef>
              <a:buFontTx/>
              <a:buAutoNum type="arabicPeriod" startAt="32"/>
            </a:pPr>
            <a:r>
              <a:rPr lang="en-US" sz="1100" b="1">
                <a:solidFill>
                  <a:srgbClr val="0000CC"/>
                </a:solidFill>
                <a:latin typeface="Calibri" pitchFamily="34" charset="0"/>
                <a:cs typeface="Calibri" pitchFamily="34" charset="0"/>
              </a:rPr>
              <a:t>Ngoài giám sát thân nhiệt còn có biện pháp nào để kiểm soát  dịch bệnh nữa không?</a:t>
            </a:r>
            <a:endParaRPr lang="en-US" sz="1100">
              <a:latin typeface="Calibri" pitchFamily="34" charset="0"/>
              <a:cs typeface="Calibri" pitchFamily="34" charset="0"/>
            </a:endParaRPr>
          </a:p>
          <a:p>
            <a:pPr marL="2328863" algn="just">
              <a:lnSpc>
                <a:spcPct val="102000"/>
              </a:lnSpc>
              <a:spcBef>
                <a:spcPts val="600"/>
              </a:spcBef>
            </a:pPr>
            <a:r>
              <a:rPr lang="en-US" sz="1100">
                <a:latin typeface="Calibri" pitchFamily="34" charset="0"/>
                <a:cs typeface="Calibri" pitchFamily="34" charset="0"/>
              </a:rPr>
              <a:t>Ngoài giám sát thân nhiệt còn phải kê khai các yếu tố dịch tễ  như đến từ vùng dịch và theo dõi các triệu chứng hô hấp; quản  lý và cách ly những người đến từ vùng dịch, tiếp xúc người  bệnh và nghi ngờ mắc bệnh. Thực hiện vệ sinh rửa tay thường  xuyên với xà phòng, vệ sinh hô hấp, vệ sinh nhà cửa và hạn chế  tiếp xúc đông người để giảm nguy cơ lây nhiễm.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object 3"/>
          <p:cNvSpPr>
            <a:spLocks noGrp="1"/>
          </p:cNvSpPr>
          <p:nvPr>
            <p:ph type="sldNum" sz="quarter" idx="12"/>
          </p:nvPr>
        </p:nvSpPr>
        <p:spPr bwMode="auto">
          <a:noFill/>
          <a:ln>
            <a:miter lim="800000"/>
            <a:headEnd/>
            <a:tailEnd/>
          </a:ln>
        </p:spPr>
        <p:txBody>
          <a:bodyPr/>
          <a:lstStyle/>
          <a:p>
            <a:pPr marL="25400"/>
            <a:fld id="{D2A5C672-1D16-4ACA-B5BA-99E2BC902481}" type="slidenum">
              <a:rPr lang="en-US"/>
              <a:pPr marL="25400"/>
              <a:t>28</a:t>
            </a:fld>
            <a:endParaRPr lang="en-US"/>
          </a:p>
        </p:txBody>
      </p:sp>
      <p:sp>
        <p:nvSpPr>
          <p:cNvPr id="2" name="object 2"/>
          <p:cNvSpPr txBox="1"/>
          <p:nvPr/>
        </p:nvSpPr>
        <p:spPr>
          <a:xfrm>
            <a:off x="671513" y="438150"/>
            <a:ext cx="4116387" cy="47831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buFontTx/>
              <a:buAutoNum type="arabicPeriod" startAt="33"/>
            </a:pPr>
            <a:r>
              <a:rPr lang="en-US" sz="1100" b="1">
                <a:solidFill>
                  <a:srgbClr val="0000CC"/>
                </a:solidFill>
                <a:latin typeface="Calibri" pitchFamily="34" charset="0"/>
                <a:cs typeface="Calibri" pitchFamily="34" charset="0"/>
              </a:rPr>
              <a:t>Tại sao đeo khẩu trang có thể ngăn ngừa được bệnh lây  nhiễm qua đường hô hấp?</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Khẩu trang khi sử dụng đúng loại và đúng cách có tác dụng  ngăn ngừa được các tác nhân gây bệnh từ đường hô hấp của  người mang mầm bệnh phát tán ra không khí và từ không khí  vào đường hô hấp của người chưa bị nhiễm bệnh. Hiệu quả  phòng ngừa sẽ cao hơn khi cả người mang mầm bệnh và người  không mang mầm bệnh cùng sử dụng khẩu trang.</a:t>
            </a:r>
          </a:p>
          <a:p>
            <a:pPr marL="12700" algn="just">
              <a:lnSpc>
                <a:spcPct val="102000"/>
              </a:lnSpc>
              <a:spcBef>
                <a:spcPts val="600"/>
              </a:spcBef>
              <a:buFontTx/>
              <a:buAutoNum type="arabicPeriod" startAt="34"/>
            </a:pPr>
            <a:r>
              <a:rPr lang="en-US" sz="1100" b="1">
                <a:solidFill>
                  <a:srgbClr val="0000CC"/>
                </a:solidFill>
                <a:latin typeface="Calibri" pitchFamily="34" charset="0"/>
                <a:cs typeface="Calibri" pitchFamily="34" charset="0"/>
              </a:rPr>
              <a:t>Đeo khẩu trang là để bảo vệ người chưa bị nhiễm hay bảo vệ  người đã bị nhiễm virus gây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Đeo khẩu trang có tác dụng kép vừa để bảo vệ người chưa bị  nhiễm và người đã bị nhiễm. Cả hai mục đích này đều quan  trọng. Hiệu quả phòng ngừa sẽ cao hơn khi cả người mang  mầm bệnh và người không mang mầm bệnh cùng sử dụng khẩu  trang, đặc biệt là trong thời kỳ có dịch bệnh đường hô hấp như  dịch Covid-19.</a:t>
            </a:r>
          </a:p>
          <a:p>
            <a:pPr marL="12700" algn="just">
              <a:spcBef>
                <a:spcPts val="625"/>
              </a:spcBef>
              <a:buFontTx/>
              <a:buAutoNum type="arabicPeriod" startAt="35"/>
            </a:pPr>
            <a:r>
              <a:rPr lang="en-US" sz="1100" b="1">
                <a:solidFill>
                  <a:srgbClr val="0000CC"/>
                </a:solidFill>
                <a:latin typeface="Calibri" pitchFamily="34" charset="0"/>
                <a:cs typeface="Calibri" pitchFamily="34" charset="0"/>
              </a:rPr>
              <a:t>Khi nào cần đeo khẩu trang?</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Người dân cần đeo khẩu trang y tế trong các trường hợp: Khi có  các triệu chứng hô hấp như ho, khó thở; khi tiếp xúc, chăm sóc  người nhiễm/nghi ngờ nhiễm virus gây bệnh Covid-19; khi  chăm sóc hoặc tiếp xúc gần với người có triệu chứng ho, hắt  hơi, chảy nước mũi, khó thở hoặc được chỉ định tự theo dõi,  cách ly tại nhà hoặc khi đi khám tại cơ sở y tế.</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89263" y="579438"/>
            <a:ext cx="1795462" cy="161925"/>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Cập nhật </a:t>
            </a:r>
            <a:r>
              <a:rPr sz="900" i="1" spc="-5" dirty="0">
                <a:solidFill>
                  <a:srgbClr val="221F1F"/>
                </a:solidFill>
                <a:latin typeface="Calibri"/>
                <a:cs typeface="Calibri"/>
              </a:rPr>
              <a:t>ngày </a:t>
            </a:r>
            <a:r>
              <a:rPr sz="900" i="1" dirty="0">
                <a:solidFill>
                  <a:srgbClr val="221F1F"/>
                </a:solidFill>
                <a:latin typeface="Calibri"/>
                <a:cs typeface="Calibri"/>
              </a:rPr>
              <a:t>24 </a:t>
            </a:r>
            <a:r>
              <a:rPr sz="900" i="1" spc="-5" dirty="0">
                <a:solidFill>
                  <a:srgbClr val="221F1F"/>
                </a:solidFill>
                <a:latin typeface="Calibri"/>
                <a:cs typeface="Calibri"/>
              </a:rPr>
              <a:t>tháng </a:t>
            </a:r>
            <a:r>
              <a:rPr sz="900" i="1" dirty="0">
                <a:solidFill>
                  <a:srgbClr val="221F1F"/>
                </a:solidFill>
                <a:latin typeface="Calibri"/>
                <a:cs typeface="Calibri"/>
              </a:rPr>
              <a:t>02 năm</a:t>
            </a:r>
            <a:r>
              <a:rPr sz="900" i="1" spc="-95" dirty="0">
                <a:solidFill>
                  <a:srgbClr val="221F1F"/>
                </a:solidFill>
                <a:latin typeface="Calibri"/>
                <a:cs typeface="Calibri"/>
              </a:rPr>
              <a:t> </a:t>
            </a:r>
            <a:r>
              <a:rPr sz="900" i="1" dirty="0">
                <a:solidFill>
                  <a:srgbClr val="221F1F"/>
                </a:solidFill>
                <a:latin typeface="Calibri"/>
                <a:cs typeface="Calibri"/>
              </a:rPr>
              <a:t>2020</a:t>
            </a:r>
            <a:endParaRPr sz="900">
              <a:latin typeface="Calibri"/>
              <a:cs typeface="Calibri"/>
            </a:endParaRPr>
          </a:p>
        </p:txBody>
      </p:sp>
      <p:sp>
        <p:nvSpPr>
          <p:cNvPr id="35842" name="object 3"/>
          <p:cNvSpPr>
            <a:spLocks noChangeArrowheads="1"/>
          </p:cNvSpPr>
          <p:nvPr/>
        </p:nvSpPr>
        <p:spPr bwMode="auto">
          <a:xfrm>
            <a:off x="1250950" y="914400"/>
            <a:ext cx="3521075" cy="3025775"/>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900113" y="4292600"/>
            <a:ext cx="3887787" cy="2051050"/>
          </a:xfrm>
          <a:prstGeom prst="rect">
            <a:avLst/>
          </a:prstGeom>
        </p:spPr>
        <p:txBody>
          <a:bodyPr lIns="0" tIns="10160" rIns="0" bIns="0">
            <a:spAutoFit/>
          </a:bodyPr>
          <a:lstStyle/>
          <a:p>
            <a:pPr marL="241300" indent="-228600" algn="just">
              <a:lnSpc>
                <a:spcPct val="102000"/>
              </a:lnSpc>
              <a:spcBef>
                <a:spcPts val="75"/>
              </a:spcBef>
            </a:pPr>
            <a:r>
              <a:rPr lang="en-US" sz="1100" b="1">
                <a:solidFill>
                  <a:srgbClr val="0000CC"/>
                </a:solidFill>
                <a:latin typeface="Calibri" pitchFamily="34" charset="0"/>
                <a:cs typeface="Calibri" pitchFamily="34" charset="0"/>
              </a:rPr>
              <a:t>36. Virus gây bệnh Covid-19 là virus gây bệnh đường hô hấp, tại  sao rửa tay lại hạn chế được lây nhiễm mầm bệnh?</a:t>
            </a:r>
            <a:endParaRPr lang="en-US" sz="1100">
              <a:latin typeface="Calibri" pitchFamily="34" charset="0"/>
              <a:cs typeface="Calibri" pitchFamily="34" charset="0"/>
            </a:endParaRPr>
          </a:p>
          <a:p>
            <a:pPr marL="241300" indent="-228600" algn="just">
              <a:lnSpc>
                <a:spcPct val="102000"/>
              </a:lnSpc>
              <a:spcBef>
                <a:spcPts val="600"/>
              </a:spcBef>
            </a:pPr>
            <a:r>
              <a:rPr lang="en-US" sz="1100">
                <a:latin typeface="Calibri" pitchFamily="34" charset="0"/>
                <a:cs typeface="Calibri" pitchFamily="34" charset="0"/>
              </a:rPr>
              <a:t>Rửa tay làm hạn chế, thậm chí loại bỏ các tác nhân trên tay bị ô  nhiễm nên hạn chế được nguy cơ lây nhiễm mầm bệnh nói  chung và Covid-19 nói riêng.</a:t>
            </a:r>
          </a:p>
          <a:p>
            <a:pPr marL="241300" indent="-228600" algn="just">
              <a:lnSpc>
                <a:spcPct val="102000"/>
              </a:lnSpc>
              <a:spcBef>
                <a:spcPts val="600"/>
              </a:spcBef>
            </a:pPr>
            <a:r>
              <a:rPr lang="en-US" sz="1100">
                <a:latin typeface="Calibri" pitchFamily="34" charset="0"/>
                <a:cs typeface="Calibri" pitchFamily="34" charset="0"/>
              </a:rPr>
              <a:t>Tay người là bộ phận tiếp xúc với các vật dụng xung quanh  nhiều nhất (cầm, nắm, sờ…), do đó cũng có nguy cơ cao bị  nhiễm tác nhân (có thể là vi khuẩn, virus…) từ các vật dụng. Khi  cầm vật dụng để ăn uống, hay lau mặt, hay các động tác tương  tự đưa lên mặt dễ làm tăng nguy cơ nhiễm virus gây bệnh  Covid-19 (qua niêm mạc đường hô hấp, niêm mạc mắt…).</a:t>
            </a:r>
          </a:p>
        </p:txBody>
      </p:sp>
      <p:sp>
        <p:nvSpPr>
          <p:cNvPr id="35844" name="object 5"/>
          <p:cNvSpPr>
            <a:spLocks noGrp="1"/>
          </p:cNvSpPr>
          <p:nvPr>
            <p:ph type="sldNum" sz="quarter" idx="12"/>
          </p:nvPr>
        </p:nvSpPr>
        <p:spPr bwMode="auto">
          <a:noFill/>
          <a:ln>
            <a:miter lim="800000"/>
            <a:headEnd/>
            <a:tailEnd/>
          </a:ln>
        </p:spPr>
        <p:txBody>
          <a:bodyPr/>
          <a:lstStyle/>
          <a:p>
            <a:pPr marL="25400"/>
            <a:fld id="{194C759F-1579-4A25-BA48-AA95F4D943DA}" type="slidenum">
              <a:rPr lang="en-US"/>
              <a:pPr marL="2540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object 3"/>
          <p:cNvSpPr txBox="1">
            <a:spLocks noChangeArrowheads="1"/>
          </p:cNvSpPr>
          <p:nvPr/>
        </p:nvSpPr>
        <p:spPr bwMode="auto">
          <a:xfrm>
            <a:off x="2576513" y="6792913"/>
            <a:ext cx="179387" cy="166687"/>
          </a:xfrm>
          <a:prstGeom prst="rect">
            <a:avLst/>
          </a:prstGeom>
          <a:noFill/>
          <a:ln w="9525">
            <a:noFill/>
            <a:miter lim="800000"/>
            <a:headEnd/>
            <a:tailEnd/>
          </a:ln>
        </p:spPr>
        <p:txBody>
          <a:bodyPr lIns="0" tIns="0" rIns="0" bIns="0">
            <a:spAutoFit/>
          </a:bodyPr>
          <a:lstStyle/>
          <a:p>
            <a:pPr marL="25400">
              <a:lnSpc>
                <a:spcPts val="1150"/>
              </a:lnSpc>
            </a:pPr>
            <a:fld id="{97538572-7E43-41E5-9ABA-43866C6CAAE0}" type="slidenum">
              <a:rPr lang="en-US" sz="1100">
                <a:solidFill>
                  <a:srgbClr val="221F1F"/>
                </a:solidFill>
                <a:latin typeface="Calibri" pitchFamily="34" charset="0"/>
                <a:cs typeface="Calibri" pitchFamily="34" charset="0"/>
              </a:rPr>
              <a:pPr marL="25400">
                <a:lnSpc>
                  <a:spcPts val="1150"/>
                </a:lnSpc>
              </a:pPr>
              <a:t>3</a:t>
            </a:fld>
            <a:endParaRPr lang="en-US" sz="1100">
              <a:latin typeface="Calibri" pitchFamily="34" charset="0"/>
              <a:cs typeface="Calibri" pitchFamily="34" charset="0"/>
            </a:endParaRPr>
          </a:p>
        </p:txBody>
      </p:sp>
      <p:sp>
        <p:nvSpPr>
          <p:cNvPr id="2" name="object 2"/>
          <p:cNvSpPr txBox="1"/>
          <p:nvPr/>
        </p:nvSpPr>
        <p:spPr>
          <a:xfrm>
            <a:off x="671513" y="893763"/>
            <a:ext cx="3990975" cy="5695950"/>
          </a:xfrm>
          <a:prstGeom prst="rect">
            <a:avLst/>
          </a:prstGeom>
        </p:spPr>
        <p:txBody>
          <a:bodyPr lIns="0" tIns="12700" rIns="0" bIns="0">
            <a:spAutoFit/>
          </a:bodyPr>
          <a:lstStyle/>
          <a:p>
            <a:pPr algn="ctr">
              <a:spcBef>
                <a:spcPts val="100"/>
              </a:spcBef>
            </a:pPr>
            <a:r>
              <a:rPr lang="en-US" sz="1100" b="1">
                <a:solidFill>
                  <a:srgbClr val="FF0000"/>
                </a:solidFill>
                <a:latin typeface="Cambria" pitchFamily="18" charset="0"/>
              </a:rPr>
              <a:t>LỜI NÓI ĐẦU</a:t>
            </a:r>
            <a:endParaRPr lang="en-US" sz="1100">
              <a:latin typeface="Cambria" pitchFamily="18" charset="0"/>
            </a:endParaRPr>
          </a:p>
          <a:p>
            <a:endParaRPr lang="en-US" sz="1300">
              <a:latin typeface="Times New Roman" pitchFamily="18" charset="0"/>
              <a:cs typeface="Times New Roman" pitchFamily="18" charset="0"/>
            </a:endParaRPr>
          </a:p>
          <a:p>
            <a:pPr algn="just">
              <a:lnSpc>
                <a:spcPct val="102000"/>
              </a:lnSpc>
              <a:spcBef>
                <a:spcPts val="938"/>
              </a:spcBef>
            </a:pPr>
            <a:r>
              <a:rPr lang="en-US" sz="1100" i="1">
                <a:latin typeface="Calibri" pitchFamily="34" charset="0"/>
                <a:cs typeface="Calibri" pitchFamily="34" charset="0"/>
              </a:rPr>
              <a:t>Dịch Covid-19 bắt đầu từ thành phố Vũ Hán, tỉnh Hồ Bắc,  Trung Quốc từ tháng 12 năm 2019 đến nay đã lan ra trên 30 quốc gia  và vùng lãnh thổ với gần tám nghìn người bị nhiễm và trên hai nghìn  người tử vong - cao hơn rất nhiều so với dịch viêm đường hô hấp cấp  nặng (SARS) năm 2003. Là quốc gia láng giềng, Việt Nam là một trong  những nước đầu tiên bị dịch Covid-19 tấn công bên ngoài lãnh thổ  Trung Quốc. Trước tình hình đó, cùng với cả nước, ngành Giáo dục đã  triển khai quyết liệt các biện pháp phòng chống dịch Covid-19, trong  đó có việc hướng dẫn HSSV cả nước nghỉ học và hướng dẫn HSSV kỹ  năng tự bảo vệ và chăm sóc sức khỏe để phòng, chống dịch bệnh lây  lan và chúng ta đã thu được những kết quả rất đáng ghi nhận.</a:t>
            </a:r>
            <a:endParaRPr lang="en-US" sz="1100">
              <a:latin typeface="Calibri" pitchFamily="34" charset="0"/>
              <a:cs typeface="Calibri" pitchFamily="34" charset="0"/>
            </a:endParaRPr>
          </a:p>
          <a:p>
            <a:pPr algn="just">
              <a:lnSpc>
                <a:spcPct val="102000"/>
              </a:lnSpc>
              <a:spcBef>
                <a:spcPts val="300"/>
              </a:spcBef>
            </a:pPr>
            <a:r>
              <a:rPr lang="en-US" sz="1100" i="1">
                <a:latin typeface="Calibri" pitchFamily="34" charset="0"/>
                <a:cs typeface="Calibri" pitchFamily="34" charset="0"/>
              </a:rPr>
              <a:t>Trước diễn biến phức tạp và khó lường của dịch bệnh này cả  ở Trung Quốc và các quốc gia trên thế giới cho thấy nguy cơ dịch  bệnh có thể bùng phát ở các cộng đồng dễ bị lây bệnh như môi  trường học đường là chưa thể loại bỏ và ngành Giáo dục đã quyết  định tiếp tục cho học sinh nghỉ học để phòng dịch bệnh. Để bảo đảm  an toàn cho HSSV và nhà trường, các biện pháp phòng chống dịch  Covid-19 cần phải được thực hiện ngay cả trong giai đoạn HSSV nghỉ  học và đặc biệt là giai đoạn các em quay trở lại trường sau đợt nghỉ  phòng, chống dịch bệnh. Để làm tốt các biện pháp này đòi hỏi CMHS,  HSSV và cán bộ nhân viên toàn ngành Giáo dục cần phải có hiểu biết  đầy đủ về dịch Covid-19 cũng như các biện pháp bảo vệ bản thân, bảo  vệ con em, bảo vệ HSSV, bảo vệ đồng nghiệp và cộng đồng trước dịch  bệnh đặc biệt nguy hiểm này.</a:t>
            </a:r>
            <a:endParaRPr lang="en-US" sz="1100">
              <a:latin typeface="Calibri" pitchFamily="34" charset="0"/>
              <a:cs typeface="Calibri" pitchFamily="34" charset="0"/>
            </a:endParaRPr>
          </a:p>
          <a:p>
            <a:pPr algn="just">
              <a:lnSpc>
                <a:spcPct val="102000"/>
              </a:lnSpc>
              <a:spcBef>
                <a:spcPts val="288"/>
              </a:spcBef>
            </a:pPr>
            <a:r>
              <a:rPr lang="en-US" sz="1100" i="1">
                <a:latin typeface="Calibri" pitchFamily="34" charset="0"/>
                <a:cs typeface="Calibri" pitchFamily="34" charset="0"/>
              </a:rPr>
              <a:t>Theo đề nghị của Bộ trưởng Bộ Giáo dục và Đào tạo; với tinh  thần trách nhiệm cao, Học viện Quân y đã tập hợp các nhà khoa học,  chuyên gia trong các chuyên ngành liên quan đến phòng, chống dịch  bệnh của Học viện Quân y phối hợp với các chuyên gia của Bộ Giáo  dục và Đào tạo biên soạn tài liệu </a:t>
            </a:r>
            <a:r>
              <a:rPr lang="en-US" sz="1100" b="1" i="1">
                <a:latin typeface="Calibri" pitchFamily="34" charset="0"/>
                <a:cs typeface="Calibri" pitchFamily="34" charset="0"/>
              </a:rPr>
              <a:t>“100 câu hỏi - đáp về phòng, chống  dịch bệnh Covid-19 trong các cơ sở giáo dục” </a:t>
            </a:r>
            <a:r>
              <a:rPr lang="en-US" sz="1100" i="1">
                <a:latin typeface="Calibri" pitchFamily="34" charset="0"/>
                <a:cs typeface="Calibri" pitchFamily="34" charset="0"/>
              </a:rPr>
              <a:t>nhằm cung cấp cho</a:t>
            </a:r>
            <a:endParaRPr lang="en-US" sz="1100">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object 3"/>
          <p:cNvSpPr>
            <a:spLocks noGrp="1"/>
          </p:cNvSpPr>
          <p:nvPr>
            <p:ph type="sldNum" sz="quarter" idx="12"/>
          </p:nvPr>
        </p:nvSpPr>
        <p:spPr bwMode="auto">
          <a:noFill/>
          <a:ln>
            <a:miter lim="800000"/>
            <a:headEnd/>
            <a:tailEnd/>
          </a:ln>
        </p:spPr>
        <p:txBody>
          <a:bodyPr/>
          <a:lstStyle/>
          <a:p>
            <a:pPr marL="25400"/>
            <a:fld id="{56DCC1E9-4083-442C-876E-15622A52DDCE}" type="slidenum">
              <a:rPr lang="en-US"/>
              <a:pPr marL="25400"/>
              <a:t>30</a:t>
            </a:fld>
            <a:endParaRPr lang="en-US"/>
          </a:p>
        </p:txBody>
      </p:sp>
      <p:sp>
        <p:nvSpPr>
          <p:cNvPr id="2" name="object 2"/>
          <p:cNvSpPr txBox="1"/>
          <p:nvPr/>
        </p:nvSpPr>
        <p:spPr>
          <a:xfrm>
            <a:off x="671513" y="438150"/>
            <a:ext cx="4116387" cy="58626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buFontTx/>
              <a:buAutoNum type="arabicPeriod" startAt="37"/>
            </a:pPr>
            <a:r>
              <a:rPr lang="en-US" sz="1100" b="1">
                <a:solidFill>
                  <a:srgbClr val="0000CC"/>
                </a:solidFill>
                <a:latin typeface="Calibri" pitchFamily="34" charset="0"/>
                <a:cs typeface="Calibri" pitchFamily="34" charset="0"/>
              </a:rPr>
              <a:t>Khi nào phải rửa tay để hạn chế lây nhiễm virus gây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Sau khi lấy tay che mũi, miệng khi ho, hắt hơi; sau khi sờ, cầm,  nắm vào các vật dụng xung quanh. Ở các vùng nghi ngờ có  người mắc hay phải tiếp xúc với người nghi ngờ có triệu chứng  như ho, hắt hơi, sốt… thì càng phải thực hiện biện pháp rửa tay  thường xuyên hơn. Ngoài ra, nên rửa tay trước và sau khi ăn,  sau khi đi vệ sinh, sau khi chế biến thực phẩm, khi thấy tay  bẩn… Cần tập thói quen rửa tay thường xuyên, kể cả không  phải khi đang có dịch Covid-19, để phòng, chống nhiều loại  bệnh lây truyền khác do tay bị ô nhiễm.</a:t>
            </a:r>
          </a:p>
          <a:p>
            <a:pPr marL="12700" algn="just">
              <a:spcBef>
                <a:spcPts val="625"/>
              </a:spcBef>
              <a:buFontTx/>
              <a:buAutoNum type="arabicPeriod" startAt="38"/>
            </a:pPr>
            <a:r>
              <a:rPr lang="en-US" sz="1100" b="1">
                <a:solidFill>
                  <a:srgbClr val="0000CC"/>
                </a:solidFill>
                <a:latin typeface="Calibri" pitchFamily="34" charset="0"/>
                <a:cs typeface="Calibri" pitchFamily="34" charset="0"/>
              </a:rPr>
              <a:t>Thế nào gọi là rửa tay khô?</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Rửa tay khô là biện pháp sát trùng bàn tay bằng dung dịch rửa  tay chuyên dụng mà không cần rửa lại bằng nước. Các dung  dịch rửa tay khô thường chứa cồn, sau khi sát trùng tay cồn bay  hơi nên tay khô trở lại mà không cần lau hoặc sấy.</a:t>
            </a:r>
          </a:p>
          <a:p>
            <a:pPr marL="12700" algn="just">
              <a:lnSpc>
                <a:spcPct val="102000"/>
              </a:lnSpc>
              <a:spcBef>
                <a:spcPts val="600"/>
              </a:spcBef>
              <a:buFontTx/>
              <a:buAutoNum type="arabicPeriod" startAt="39"/>
            </a:pPr>
            <a:r>
              <a:rPr lang="en-US" sz="1100" b="1">
                <a:solidFill>
                  <a:srgbClr val="0000CC"/>
                </a:solidFill>
                <a:latin typeface="Calibri" pitchFamily="34" charset="0"/>
                <a:cs typeface="Calibri" pitchFamily="34" charset="0"/>
              </a:rPr>
              <a:t>Ngoài việc rửa tay sạch, cần thực hiện thêm thói quen gì với  đôi tay để hạn chế lây nhiễm virus gây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Không cầm vào mặt trước cũng như mặt sau của khẩu trang đã  sử dụng. Không đưa bàn tay lên mặt, nhất là dụi mắt, ngoáy  mũi hay cắn móng tay. Hạn chế chạm tay vào các bề mặt có  nguy cơ cao hoặc nghi ngờ ô nhiễm mầm bệnh.</a:t>
            </a:r>
          </a:p>
          <a:p>
            <a:pPr marL="12700" algn="just">
              <a:lnSpc>
                <a:spcPct val="102000"/>
              </a:lnSpc>
              <a:spcBef>
                <a:spcPts val="600"/>
              </a:spcBef>
              <a:buFontTx/>
              <a:buAutoNum type="arabicPeriod" startAt="40"/>
            </a:pPr>
            <a:r>
              <a:rPr lang="en-US" sz="1100" b="1">
                <a:solidFill>
                  <a:srgbClr val="0000CC"/>
                </a:solidFill>
                <a:latin typeface="Calibri" pitchFamily="34" charset="0"/>
                <a:cs typeface="Calibri" pitchFamily="34" charset="0"/>
              </a:rPr>
              <a:t>Nên vệ sinh cá nhân như thế nào để đề phòng lây nhiễm virus  gây bệnh Covid-19?</a:t>
            </a:r>
            <a:endParaRPr lang="en-US" sz="1100">
              <a:latin typeface="Calibri" pitchFamily="34" charset="0"/>
              <a:cs typeface="Calibri" pitchFamily="34" charset="0"/>
            </a:endParaRPr>
          </a:p>
          <a:p>
            <a:pPr marL="12700" algn="just">
              <a:lnSpc>
                <a:spcPct val="101000"/>
              </a:lnSpc>
              <a:spcBef>
                <a:spcPts val="613"/>
              </a:spcBef>
            </a:pPr>
            <a:r>
              <a:rPr lang="en-US" sz="1100">
                <a:latin typeface="Calibri" pitchFamily="34" charset="0"/>
                <a:cs typeface="Calibri" pitchFamily="34" charset="0"/>
              </a:rPr>
              <a:t>Để phòng lây nhiễm virus gây bệnh Covid-19, cần vệ sinh cá  nhân tốt. Vệ sinh cá nhân gồm:</a:t>
            </a:r>
          </a:p>
          <a:p>
            <a:pPr marL="12700" algn="just">
              <a:lnSpc>
                <a:spcPct val="102000"/>
              </a:lnSpc>
              <a:spcBef>
                <a:spcPts val="600"/>
              </a:spcBef>
            </a:pPr>
            <a:r>
              <a:rPr lang="en-US" sz="1100">
                <a:latin typeface="Calibri" pitchFamily="34" charset="0"/>
                <a:cs typeface="Calibri" pitchFamily="34" charset="0"/>
              </a:rPr>
              <a:t>- Vệ sinh bàn tay: Luôn giữ bàn tay sạch sẽ; rửa tay thường  xuyên.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object 3"/>
          <p:cNvSpPr>
            <a:spLocks noGrp="1"/>
          </p:cNvSpPr>
          <p:nvPr>
            <p:ph type="sldNum" sz="quarter" idx="12"/>
          </p:nvPr>
        </p:nvSpPr>
        <p:spPr bwMode="auto">
          <a:noFill/>
          <a:ln>
            <a:miter lim="800000"/>
            <a:headEnd/>
            <a:tailEnd/>
          </a:ln>
        </p:spPr>
        <p:txBody>
          <a:bodyPr/>
          <a:lstStyle/>
          <a:p>
            <a:pPr marL="25400"/>
            <a:fld id="{99202A64-7944-417F-B42D-AFDDD39941BB}" type="slidenum">
              <a:rPr lang="en-US"/>
              <a:pPr marL="25400"/>
              <a:t>31</a:t>
            </a:fld>
            <a:endParaRPr lang="en-US"/>
          </a:p>
        </p:txBody>
      </p:sp>
      <p:sp>
        <p:nvSpPr>
          <p:cNvPr id="2" name="object 2"/>
          <p:cNvSpPr txBox="1"/>
          <p:nvPr/>
        </p:nvSpPr>
        <p:spPr>
          <a:xfrm>
            <a:off x="900113" y="579438"/>
            <a:ext cx="3887787" cy="6016625"/>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buFontTx/>
              <a:buChar char="-"/>
            </a:pPr>
            <a:r>
              <a:rPr lang="en-US" sz="1100">
                <a:latin typeface="Calibri" pitchFamily="34" charset="0"/>
                <a:cs typeface="Calibri" pitchFamily="34" charset="0"/>
              </a:rPr>
              <a:t>Vệ sinh thân thể: Tắm rửa hàng ngày. Dù vào mùa đông, vẫn  cần tắm rửa hàng ngày để loại bỏ các tác nhân gây bệnh có thể  bám trên da.</a:t>
            </a:r>
          </a:p>
          <a:p>
            <a:pPr marL="2100263" algn="just">
              <a:lnSpc>
                <a:spcPct val="101000"/>
              </a:lnSpc>
              <a:spcBef>
                <a:spcPts val="600"/>
              </a:spcBef>
              <a:buFontTx/>
              <a:buChar char="-"/>
            </a:pPr>
            <a:r>
              <a:rPr lang="en-US" sz="1100">
                <a:latin typeface="Calibri" pitchFamily="34" charset="0"/>
                <a:cs typeface="Calibri" pitchFamily="34" charset="0"/>
              </a:rPr>
              <a:t>Vệ sinh quần áo: Quần áo là nơi tác nhân có thể bám vào (như  nước bọt), vì vậy cần thay quần áo thường xuyên và giặt bằng  xà phòng.</a:t>
            </a:r>
          </a:p>
          <a:p>
            <a:pPr marL="2100263" algn="just">
              <a:lnSpc>
                <a:spcPct val="102000"/>
              </a:lnSpc>
              <a:spcBef>
                <a:spcPts val="600"/>
              </a:spcBef>
              <a:buFontTx/>
              <a:buChar char="-"/>
            </a:pPr>
            <a:r>
              <a:rPr lang="en-US" sz="1100">
                <a:latin typeface="Calibri" pitchFamily="34" charset="0"/>
                <a:cs typeface="Calibri" pitchFamily="34" charset="0"/>
              </a:rPr>
              <a:t>Vệ sinh tóc: Tóc dài, tóc rối… là nơi có thể chứa mầm bệnh  (qua nước bọt người bệnh). Vì vậy, nên cắt tóc ngắn, với nữ  giới nên cuốn hoặc búi tóc gọn gàng, gội đầu hàng ngày để hạn  chế tối đa mầm bệnh có thể bám trên tóc.</a:t>
            </a:r>
          </a:p>
          <a:p>
            <a:pPr marL="2100263" algn="just">
              <a:lnSpc>
                <a:spcPct val="102000"/>
              </a:lnSpc>
              <a:spcBef>
                <a:spcPts val="600"/>
              </a:spcBef>
              <a:buFontTx/>
              <a:buChar char="-"/>
            </a:pPr>
            <a:r>
              <a:rPr lang="en-US" sz="1100">
                <a:latin typeface="Calibri" pitchFamily="34" charset="0"/>
                <a:cs typeface="Calibri" pitchFamily="34" charset="0"/>
              </a:rPr>
              <a:t>Vệ sinh móng: Không để móng tay, móng chân dài. Móng tay,  móng chân là nơi có thể chứa mầm bệnh Covid-19, do đó luôn  cắt ngắn móng tay, chân và vệ sinh tay sạch sẽ để hạn chế mầm  bệnh.</a:t>
            </a:r>
          </a:p>
          <a:p>
            <a:pPr marL="2100263"/>
            <a:endParaRPr lang="en-US" sz="1100">
              <a:latin typeface="Times New Roman" pitchFamily="18" charset="0"/>
              <a:cs typeface="Times New Roman" pitchFamily="18" charset="0"/>
            </a:endParaRPr>
          </a:p>
          <a:p>
            <a:pPr marL="2100263">
              <a:spcBef>
                <a:spcPts val="50"/>
              </a:spcBef>
            </a:pPr>
            <a:endParaRPr lang="en-US" sz="1200">
              <a:latin typeface="Times New Roman" pitchFamily="18" charset="0"/>
              <a:cs typeface="Times New Roman" pitchFamily="18" charset="0"/>
            </a:endParaRPr>
          </a:p>
          <a:p>
            <a:pPr marL="2100263" algn="ctr"/>
            <a:r>
              <a:rPr lang="en-US" sz="1200" b="1">
                <a:solidFill>
                  <a:srgbClr val="FF0000"/>
                </a:solidFill>
                <a:latin typeface="Calibri" pitchFamily="34" charset="0"/>
                <a:cs typeface="Calibri" pitchFamily="34" charset="0"/>
              </a:rPr>
              <a:t>PHẦN 2: HỎI - ĐÁP CHO CHA MẸ HỌC SINH</a:t>
            </a:r>
            <a:endParaRPr lang="en-US" sz="1200">
              <a:latin typeface="Calibri" pitchFamily="34" charset="0"/>
              <a:cs typeface="Calibri" pitchFamily="34" charset="0"/>
            </a:endParaRPr>
          </a:p>
          <a:p>
            <a:pPr marL="2100263"/>
            <a:endParaRPr lang="en-US" sz="1200">
              <a:latin typeface="Times New Roman" pitchFamily="18" charset="0"/>
              <a:cs typeface="Times New Roman" pitchFamily="18" charset="0"/>
            </a:endParaRPr>
          </a:p>
          <a:p>
            <a:pPr marL="2100263">
              <a:spcBef>
                <a:spcPts val="13"/>
              </a:spcBef>
            </a:pPr>
            <a:endParaRPr lang="en-US" sz="1100">
              <a:latin typeface="Times New Roman" pitchFamily="18" charset="0"/>
              <a:cs typeface="Times New Roman" pitchFamily="18" charset="0"/>
            </a:endParaRPr>
          </a:p>
          <a:p>
            <a:pPr marL="2100263" algn="just">
              <a:lnSpc>
                <a:spcPct val="102000"/>
              </a:lnSpc>
              <a:buFontTx/>
              <a:buAutoNum type="arabicPeriod" startAt="41"/>
            </a:pPr>
            <a:r>
              <a:rPr lang="en-US" sz="1100" b="1">
                <a:solidFill>
                  <a:srgbClr val="0000CC"/>
                </a:solidFill>
                <a:latin typeface="Calibri" pitchFamily="34" charset="0"/>
                <a:cs typeface="Calibri" pitchFamily="34" charset="0"/>
              </a:rPr>
              <a:t>Với các bệnh như sởi, quai bị, thủy đậu chỉ có học sinh nào bị  bệnh thì học sinh đó phải nghỉ học; tại sao với bệnh Covid-19  tất cả học sinh phải nghỉ học kể cả chưa có ai bị bệnh?</a:t>
            </a:r>
            <a:endParaRPr lang="en-US" sz="1100">
              <a:latin typeface="Calibri" pitchFamily="34" charset="0"/>
              <a:cs typeface="Calibri" pitchFamily="34" charset="0"/>
            </a:endParaRPr>
          </a:p>
          <a:p>
            <a:pPr marL="2100263" algn="just">
              <a:lnSpc>
                <a:spcPct val="102000"/>
              </a:lnSpc>
              <a:spcBef>
                <a:spcPts val="588"/>
              </a:spcBef>
            </a:pPr>
            <a:r>
              <a:rPr lang="en-US" sz="1100">
                <a:latin typeface="Calibri" pitchFamily="34" charset="0"/>
                <a:cs typeface="Calibri" pitchFamily="34" charset="0"/>
              </a:rPr>
              <a:t>Do các bệnh sởi, quai bị, thủy đậu không phải là bệnh đặc biệt  nguy hiểm (có tỷ lệ tử vong thấp, đã có vắc xin phòng bệnh và  đa số các con ở tuổi đi học đã được tiêm các vắc xin này; trong  khi đó bệnh Covid-19 là bệnh đặc biệt nguy hiểm (là bệnh hoàn  toàn mới, có tỷ lệ tử vong cao, chưa có thuốc điều trị đặc hiệu  và cũng chưa có vắc xin phòng bệnh) nên cần áp dụng biện  pháp dự phòng cao nhất là nghỉ cả trường.</a:t>
            </a:r>
          </a:p>
          <a:p>
            <a:pPr marL="2100263" algn="just">
              <a:lnSpc>
                <a:spcPct val="102000"/>
              </a:lnSpc>
              <a:spcBef>
                <a:spcPts val="600"/>
              </a:spcBef>
              <a:buFontTx/>
              <a:buAutoNum type="arabicPeriod" startAt="42"/>
            </a:pPr>
            <a:r>
              <a:rPr lang="en-US" sz="1100" b="1">
                <a:solidFill>
                  <a:srgbClr val="0000CC"/>
                </a:solidFill>
                <a:latin typeface="Calibri" pitchFamily="34" charset="0"/>
                <a:cs typeface="Calibri" pitchFamily="34" charset="0"/>
              </a:rPr>
              <a:t>Con tôi không đến trường đã chắc chắn tránh được dịch bệnh  Covid-19 hay chưa?</a:t>
            </a:r>
            <a:endParaRPr lang="en-US" sz="1100">
              <a:latin typeface="Calibri" pitchFamily="34" charset="0"/>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object 3"/>
          <p:cNvSpPr>
            <a:spLocks noGrp="1"/>
          </p:cNvSpPr>
          <p:nvPr>
            <p:ph type="sldNum" sz="quarter" idx="12"/>
          </p:nvPr>
        </p:nvSpPr>
        <p:spPr bwMode="auto">
          <a:noFill/>
          <a:ln>
            <a:miter lim="800000"/>
            <a:headEnd/>
            <a:tailEnd/>
          </a:ln>
        </p:spPr>
        <p:txBody>
          <a:bodyPr/>
          <a:lstStyle/>
          <a:p>
            <a:pPr marL="25400"/>
            <a:fld id="{0DD461DE-A11C-4439-9128-56181F7E7E2A}" type="slidenum">
              <a:rPr lang="en-US"/>
              <a:pPr marL="25400"/>
              <a:t>32</a:t>
            </a:fld>
            <a:endParaRPr lang="en-US"/>
          </a:p>
        </p:txBody>
      </p:sp>
      <p:sp>
        <p:nvSpPr>
          <p:cNvPr id="2" name="object 2"/>
          <p:cNvSpPr txBox="1"/>
          <p:nvPr/>
        </p:nvSpPr>
        <p:spPr>
          <a:xfrm>
            <a:off x="671513" y="438150"/>
            <a:ext cx="4117975" cy="60531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Nguy cơ lây nhiễm virus gây bệnh Covid-19 không phải chỉ có ở  trường học, do vậy không đến trường không có nghĩa là con  anh chị sẽ không bị lây nhiễm virus gây bệnh Covid-19. Trong  thời gian có dịch, anh chị cần quan tâm phòng chống dịch bệnh  cho con mọi lúc mọi nơi, nhất là những nơi tập trung đông  người.</a:t>
            </a:r>
          </a:p>
          <a:p>
            <a:pPr marL="12700" algn="just">
              <a:lnSpc>
                <a:spcPct val="102000"/>
              </a:lnSpc>
              <a:spcBef>
                <a:spcPts val="600"/>
              </a:spcBef>
              <a:buFontTx/>
              <a:buAutoNum type="arabicPeriod" startAt="43"/>
            </a:pPr>
            <a:r>
              <a:rPr lang="en-US" sz="1100" b="1">
                <a:solidFill>
                  <a:srgbClr val="0000CC"/>
                </a:solidFill>
                <a:latin typeface="Calibri" pitchFamily="34" charset="0"/>
                <a:cs typeface="Calibri" pitchFamily="34" charset="0"/>
              </a:rPr>
              <a:t>Tôi cần làm gì để tránh cho con tôi không bị nhiễm virus gây  bệnh Covid-19 trong những ngày nghỉ học?</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Cần kiểm soát tốt nguy cơ lây nhiễm virus gây bệnh Covid-19  cho con mình ở bất kỳ nơi nào con xuất hiện và bất kỳ ai con  tiếp xúc - kể cả ở nhà và với người thân trong gia đình. Nên tổ  chức cho gia đình và hướng dẫn con cùng thực hiện các biện  pháp phòng chống lây nhiễm virus gây bệnh Covid-19 đã được  Bộ Y tế khuyến cáo.</a:t>
            </a:r>
          </a:p>
          <a:p>
            <a:pPr marL="12700" algn="just">
              <a:lnSpc>
                <a:spcPct val="102000"/>
              </a:lnSpc>
              <a:spcBef>
                <a:spcPts val="600"/>
              </a:spcBef>
            </a:pPr>
            <a:r>
              <a:rPr lang="en-US" sz="1100">
                <a:latin typeface="Calibri" pitchFamily="34" charset="0"/>
                <a:cs typeface="Calibri" pitchFamily="34" charset="0"/>
              </a:rPr>
              <a:t>Anh, Chị có con nhỏ cần cho con ăn uống đủ chất, hợp vệ sinh,  uống nước thường xuyên, giữ gìn vệ sinh thân thể, chăm sóc  đường hô hấp. Nếu con đã biết tự phục vụ bản thân thì hướng  dẫn cho con lau mũi bằng khăn giấy ướt, che miệng bằng khăn  giấy mỗi khi ho và đem bỏ vào thùng rác sau khi sử dụng.  Hướng dẫn con rửa tay bằng xà phòng với nước sạch trước khi  ăn, sau khi chơi, đi vệ sinh và khi thấy tay bẩn. Yêu cầu các con  không dùng tay dụi mắt.</a:t>
            </a:r>
          </a:p>
          <a:p>
            <a:pPr marL="12700" algn="just">
              <a:lnSpc>
                <a:spcPct val="102000"/>
              </a:lnSpc>
              <a:spcBef>
                <a:spcPts val="600"/>
              </a:spcBef>
            </a:pPr>
            <a:r>
              <a:rPr lang="en-US" sz="1100">
                <a:latin typeface="Calibri" pitchFamily="34" charset="0"/>
                <a:cs typeface="Calibri" pitchFamily="34" charset="0"/>
              </a:rPr>
              <a:t>Anh, Chị hạn chế cho con đi đến chỗ đông người. Nếu phải cho  con ra ngoài thì phải mặc ấm, đeo khẩu trang và khăn quàng cổ  cho con.</a:t>
            </a:r>
          </a:p>
          <a:p>
            <a:pPr marL="12700" algn="just">
              <a:lnSpc>
                <a:spcPct val="102000"/>
              </a:lnSpc>
              <a:spcBef>
                <a:spcPts val="588"/>
              </a:spcBef>
            </a:pPr>
            <a:r>
              <a:rPr lang="en-US" sz="1100">
                <a:latin typeface="Calibri" pitchFamily="34" charset="0"/>
                <a:cs typeface="Calibri" pitchFamily="34" charset="0"/>
              </a:rPr>
              <a:t>Trường hợp con bị ho, sốt phải cho con đến cơ sở y tế khám và  tư vấn điều trị.</a:t>
            </a:r>
          </a:p>
          <a:p>
            <a:pPr marL="12700" algn="just">
              <a:lnSpc>
                <a:spcPct val="102000"/>
              </a:lnSpc>
              <a:spcBef>
                <a:spcPts val="600"/>
              </a:spcBef>
              <a:buFontTx/>
              <a:buAutoNum type="arabicPeriod" startAt="44"/>
            </a:pPr>
            <a:r>
              <a:rPr lang="en-US" sz="1100" b="1">
                <a:solidFill>
                  <a:srgbClr val="0000CC"/>
                </a:solidFill>
                <a:latin typeface="Calibri" pitchFamily="34" charset="0"/>
                <a:cs typeface="Calibri" pitchFamily="34" charset="0"/>
              </a:rPr>
              <a:t>Trong thời gian còn đang nghỉ chúng tôi cần chuẩn bị những gì  cho các con để khi đi học trở lại con không bị lây nhiễm virus  gây bệnh Covid-19?</a:t>
            </a:r>
            <a:endParaRPr lang="en-US" sz="1100">
              <a:latin typeface="Calibri" pitchFamily="34" charset="0"/>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object 3"/>
          <p:cNvSpPr>
            <a:spLocks noGrp="1"/>
          </p:cNvSpPr>
          <p:nvPr>
            <p:ph type="sldNum" sz="quarter" idx="12"/>
          </p:nvPr>
        </p:nvSpPr>
        <p:spPr bwMode="auto">
          <a:noFill/>
          <a:ln>
            <a:miter lim="800000"/>
            <a:headEnd/>
            <a:tailEnd/>
          </a:ln>
        </p:spPr>
        <p:txBody>
          <a:bodyPr/>
          <a:lstStyle/>
          <a:p>
            <a:pPr marL="25400"/>
            <a:fld id="{EFDAFC4B-8DDD-4E53-9400-E9D560C9540A}" type="slidenum">
              <a:rPr lang="en-US"/>
              <a:pPr marL="25400"/>
              <a:t>33</a:t>
            </a:fld>
            <a:endParaRPr lang="en-US"/>
          </a:p>
        </p:txBody>
      </p:sp>
      <p:sp>
        <p:nvSpPr>
          <p:cNvPr id="2" name="object 2"/>
          <p:cNvSpPr txBox="1"/>
          <p:nvPr/>
        </p:nvSpPr>
        <p:spPr>
          <a:xfrm>
            <a:off x="900113" y="579438"/>
            <a:ext cx="3887787" cy="5740400"/>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Hướng dẫn con thực hiện các biện pháp phòng chống lây nhiễm  virus gây bệnh Covid-19 tại nhà cũng như khi đến nơi công cộng  chính là cho con “luyện tập” để giảm nguy cơ lây nhiễm khi đi  học trở lại. Anh, Chị có thể giải thích cho con hiểu về bệnh (tùy  theo trình độ của con dùng những câu đơn giản dễ hiểu),  hướng dẫn cách rửa tay đúng cách, cách sử dụng khăn giấy khi  ho hoặc xì mũi, cách đeo khẩu trang, chăm sóc dinh dưỡng,  nhắc con thường xuyên uống nước, giữ ấm cho con và hướng  dẫn tập luyện thể dục tại nhà hàng ngày.</a:t>
            </a:r>
          </a:p>
          <a:p>
            <a:pPr marL="2100263" algn="just">
              <a:lnSpc>
                <a:spcPct val="102000"/>
              </a:lnSpc>
              <a:spcBef>
                <a:spcPts val="600"/>
              </a:spcBef>
              <a:buFontTx/>
              <a:buAutoNum type="arabicPeriod" startAt="45"/>
            </a:pPr>
            <a:r>
              <a:rPr lang="en-US" sz="1100" b="1">
                <a:solidFill>
                  <a:srgbClr val="0000CC"/>
                </a:solidFill>
                <a:latin typeface="Calibri" pitchFamily="34" charset="0"/>
                <a:cs typeface="Calibri" pitchFamily="34" charset="0"/>
              </a:rPr>
              <a:t>Nếu đến ngày đi học trở lại con tôi bị sốt chưa rõ nguyên nhân  tôi có được cho con đi học không?</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Không. Vì nhà trường sẽ kiểm tra thân nhiệt của học sinh trước  khi vào lớp, em nào bị sốt sẽ không được vào lớp và phải cách  ly tạm thời để nhân viên y tế kiểm tra tình trạng sức khỏe của  con. Tùy theo tình hình bệnh, con anh chị sẽ được chuyển đi  bệnh viện để theo dõi và điều trị tiếp hoặc nhà trường sẽ mời  anh chị đến đón con về nhà theo dõi và chăm sóc tiếp cho con.</a:t>
            </a:r>
          </a:p>
          <a:p>
            <a:pPr marL="2100263" algn="just">
              <a:lnSpc>
                <a:spcPct val="102000"/>
              </a:lnSpc>
              <a:spcBef>
                <a:spcPts val="600"/>
              </a:spcBef>
            </a:pPr>
            <a:r>
              <a:rPr lang="en-US" sz="1100">
                <a:latin typeface="Calibri" pitchFamily="34" charset="0"/>
                <a:cs typeface="Calibri" pitchFamily="34" charset="0"/>
              </a:rPr>
              <a:t>Để tránh các phiền phức trên, anh chị nên báo tin cho nhà  trường biết về tình hình sức khỏe của con; trong giai đoạn có  dịch bệnh Covid-19 nên đưa con đi khám để tìm nguyên nhân  và điều trị cho con.</a:t>
            </a:r>
          </a:p>
          <a:p>
            <a:pPr marL="2100263" algn="just">
              <a:lnSpc>
                <a:spcPct val="102000"/>
              </a:lnSpc>
              <a:spcBef>
                <a:spcPts val="600"/>
              </a:spcBef>
              <a:buFontTx/>
              <a:buAutoNum type="arabicPeriod" startAt="46"/>
            </a:pPr>
            <a:r>
              <a:rPr lang="en-US" sz="1100" b="1">
                <a:solidFill>
                  <a:srgbClr val="0000CC"/>
                </a:solidFill>
                <a:latin typeface="Calibri" pitchFamily="34" charset="0"/>
                <a:cs typeface="Calibri" pitchFamily="34" charset="0"/>
              </a:rPr>
              <a:t>Đến ngày đi học trở lại con tôi bị sốt tôi có phải báo cho nhà  trường biết không?</a:t>
            </a:r>
            <a:endParaRPr lang="en-US" sz="1100">
              <a:latin typeface="Calibri" pitchFamily="34" charset="0"/>
              <a:cs typeface="Calibri" pitchFamily="34" charset="0"/>
            </a:endParaRPr>
          </a:p>
          <a:p>
            <a:pPr marL="2100263" algn="just">
              <a:lnSpc>
                <a:spcPct val="101000"/>
              </a:lnSpc>
              <a:spcBef>
                <a:spcPts val="613"/>
              </a:spcBef>
            </a:pPr>
            <a:r>
              <a:rPr lang="en-US" sz="1100">
                <a:latin typeface="Calibri" pitchFamily="34" charset="0"/>
                <a:cs typeface="Calibri" pitchFamily="34" charset="0"/>
              </a:rPr>
              <a:t>Có. Báo tin cho nhà trường không chỉ là yêu cầu bắt buộc trong  thời gian có nguy cơ dịch bệnh cao mà còn là hành động trách  nhiệm với cộng đồng, giúp thực hiện việc giám sát dịch bệnh  được tốt hơn.</a:t>
            </a:r>
          </a:p>
          <a:p>
            <a:pPr marL="2100263" algn="just">
              <a:lnSpc>
                <a:spcPct val="102000"/>
              </a:lnSpc>
              <a:spcBef>
                <a:spcPts val="600"/>
              </a:spcBef>
              <a:buFontTx/>
              <a:buAutoNum type="arabicPeriod" startAt="47"/>
            </a:pPr>
            <a:r>
              <a:rPr lang="en-US" sz="1100" b="1">
                <a:solidFill>
                  <a:srgbClr val="0000CC"/>
                </a:solidFill>
                <a:latin typeface="Calibri" pitchFamily="34" charset="0"/>
                <a:cs typeface="Calibri" pitchFamily="34" charset="0"/>
              </a:rPr>
              <a:t>Con tôi bị sốt trong đợt nghỉ vừa rồi nhưng con đã đã hết sốt,  vậy khi con đi học trở lại tôi có phải báo cho nhà trường biết</a:t>
            </a:r>
            <a:endParaRPr lang="en-US" sz="1100">
              <a:latin typeface="Calibri"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object 3"/>
          <p:cNvSpPr>
            <a:spLocks noGrp="1"/>
          </p:cNvSpPr>
          <p:nvPr>
            <p:ph type="sldNum" sz="quarter" idx="12"/>
          </p:nvPr>
        </p:nvSpPr>
        <p:spPr bwMode="auto">
          <a:noFill/>
          <a:ln>
            <a:miter lim="800000"/>
            <a:headEnd/>
            <a:tailEnd/>
          </a:ln>
        </p:spPr>
        <p:txBody>
          <a:bodyPr/>
          <a:lstStyle/>
          <a:p>
            <a:pPr marL="25400"/>
            <a:fld id="{B2FBCCAB-686F-4DC3-B931-63301AF1F943}" type="slidenum">
              <a:rPr lang="en-US"/>
              <a:pPr marL="25400"/>
              <a:t>34</a:t>
            </a:fld>
            <a:endParaRPr lang="en-US"/>
          </a:p>
        </p:txBody>
      </p:sp>
      <p:sp>
        <p:nvSpPr>
          <p:cNvPr id="2" name="object 2"/>
          <p:cNvSpPr txBox="1"/>
          <p:nvPr/>
        </p:nvSpPr>
        <p:spPr>
          <a:xfrm>
            <a:off x="671513" y="438150"/>
            <a:ext cx="4116387" cy="61293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b="1">
                <a:solidFill>
                  <a:srgbClr val="0000CC"/>
                </a:solidFill>
                <a:latin typeface="Calibri" pitchFamily="34" charset="0"/>
                <a:cs typeface="Calibri" pitchFamily="34" charset="0"/>
              </a:rPr>
              <a:t>điều này không? nếu có thì cần chuẩn bị thông tin gì về bệnh  của con để báo cho nhà trường biết?</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Có, mọi thông tin về diễn biến sức khỏe của HSSV trong thời  gian nghỉ học phòng, tránh dịch Covid-19 vừa rồi đều quan  trọng, phục vụ giám sát dịch bệnh. Các thông tin cơ bản về diễn  biến bệnh của con từ khi bị sốt đến khi hết sốt. Nếu con sốt do  viêm đường hô hấp thì cần chuẩn bị thêm thông tin về lịch sử đi  lại, tiếp xúc của con trong thời gian 14 ngày trước khi bị sốt  cũng như những ngày bị sốt.</a:t>
            </a:r>
          </a:p>
          <a:p>
            <a:pPr marL="12700" algn="just">
              <a:lnSpc>
                <a:spcPct val="102000"/>
              </a:lnSpc>
              <a:spcBef>
                <a:spcPts val="600"/>
              </a:spcBef>
              <a:buFontTx/>
              <a:buAutoNum type="arabicPeriod" startAt="48"/>
            </a:pPr>
            <a:r>
              <a:rPr lang="en-US" sz="1100" b="1">
                <a:solidFill>
                  <a:srgbClr val="0000CC"/>
                </a:solidFill>
                <a:latin typeface="Calibri" pitchFamily="34" charset="0"/>
                <a:cs typeface="Calibri" pitchFamily="34" charset="0"/>
              </a:rPr>
              <a:t>Trong thời gian có dịch Covid-19, hàng ngày tôi cần chuẩn bị gì  cho con trước khi con ra khỏi nhà để đi học?</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Trước hết cần đảm bảo rằng con có đủ sức khỏe để đến  trường; thông báo cho nhà trường biết lịch trình di chuyển nếu  con có đi du lịch; cho con mặc đủ ấm và có thể cho con mang  thêm khăn giấy, khẩu trang đồng thời nhắc nhở con phải tuân  thủ các quy định của nhà trường trong phòng chống dịch.</a:t>
            </a:r>
          </a:p>
          <a:p>
            <a:pPr marL="12700" algn="just">
              <a:lnSpc>
                <a:spcPct val="102000"/>
              </a:lnSpc>
              <a:spcBef>
                <a:spcPts val="600"/>
              </a:spcBef>
              <a:buFontTx/>
              <a:buAutoNum type="arabicPeriod" startAt="49"/>
            </a:pPr>
            <a:r>
              <a:rPr lang="en-US" sz="1100" b="1">
                <a:solidFill>
                  <a:srgbClr val="0000CC"/>
                </a:solidFill>
                <a:latin typeface="Calibri" pitchFamily="34" charset="0"/>
                <a:cs typeface="Calibri" pitchFamily="34" charset="0"/>
              </a:rPr>
              <a:t>Trong thời gian có dịch Covid-19, tôi cần làm gì để tránh cho  con tôi không bị nhiễm virus gây bệnh Covid-19 trên đường từ  nhà tới trường?</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Hướng dẫn cho con hoặc dặn con thực hiện các biện pháp  phòng tránh lây nhiễm chung ở nơi công cộng, trong đó đáng  lưu ý nhất là hạn chế chạm tay vào các đồ vật có nhiều người  thường chạm tay vào.</a:t>
            </a:r>
          </a:p>
          <a:p>
            <a:pPr marL="12700" algn="just">
              <a:lnSpc>
                <a:spcPct val="101000"/>
              </a:lnSpc>
              <a:spcBef>
                <a:spcPts val="613"/>
              </a:spcBef>
              <a:buFontTx/>
              <a:buAutoNum type="arabicPeriod" startAt="50"/>
            </a:pPr>
            <a:r>
              <a:rPr lang="en-US" sz="1100" b="1">
                <a:solidFill>
                  <a:srgbClr val="0000CC"/>
                </a:solidFill>
                <a:latin typeface="Calibri" pitchFamily="34" charset="0"/>
                <a:cs typeface="Calibri" pitchFamily="34" charset="0"/>
              </a:rPr>
              <a:t>Trong thời gian có dịch Covid-19, khi đưa con đến cổng  trường tôi (hoặc người đưa con tôi đi học) có được tự do ra  vào trường của con không?</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Không. Để giảm bớt nguy cơ cho các con, nhà trường sẽ hạn  chế người ngoài vào trong trường vì không thể biết trong số  những người đưa học sinh đến trường có ai là người có nguy cơ  mang virus gây bệnh vào trường không. Trường hợp nhất thiết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object 3"/>
          <p:cNvSpPr>
            <a:spLocks noGrp="1"/>
          </p:cNvSpPr>
          <p:nvPr>
            <p:ph type="sldNum" sz="quarter" idx="12"/>
          </p:nvPr>
        </p:nvSpPr>
        <p:spPr bwMode="auto">
          <a:noFill/>
          <a:ln>
            <a:miter lim="800000"/>
            <a:headEnd/>
            <a:tailEnd/>
          </a:ln>
        </p:spPr>
        <p:txBody>
          <a:bodyPr/>
          <a:lstStyle/>
          <a:p>
            <a:pPr marL="25400"/>
            <a:fld id="{0A3D5FE2-8E51-449F-B491-164D1B9C3BCE}" type="slidenum">
              <a:rPr lang="en-US"/>
              <a:pPr marL="25400"/>
              <a:t>35</a:t>
            </a:fld>
            <a:endParaRPr lang="en-US"/>
          </a:p>
        </p:txBody>
      </p:sp>
      <p:sp>
        <p:nvSpPr>
          <p:cNvPr id="2" name="object 2"/>
          <p:cNvSpPr txBox="1"/>
          <p:nvPr/>
        </p:nvSpPr>
        <p:spPr>
          <a:xfrm>
            <a:off x="900113" y="579438"/>
            <a:ext cx="3887787" cy="5740400"/>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phải vào thì phải tuân thủ quy trình do nhà trường triển khai  như đeo khẩu trang, tầm soát thân nhiệt, sát trùng tay… đồng  thời có thể phải khai báo lịch trình đi lại và tiếp xúc với những  người bị bệnh viêm đường hô hấp trong thời gian 14 ngày gần  đây.</a:t>
            </a:r>
          </a:p>
          <a:p>
            <a:pPr marL="2100263" algn="just">
              <a:lnSpc>
                <a:spcPct val="102000"/>
              </a:lnSpc>
              <a:spcBef>
                <a:spcPts val="588"/>
              </a:spcBef>
              <a:buFontTx/>
              <a:buAutoNum type="arabicPeriod" startAt="51"/>
            </a:pPr>
            <a:r>
              <a:rPr lang="en-US" sz="1100" b="1">
                <a:solidFill>
                  <a:srgbClr val="0000CC"/>
                </a:solidFill>
                <a:latin typeface="Calibri" pitchFamily="34" charset="0"/>
                <a:cs typeface="Calibri" pitchFamily="34" charset="0"/>
              </a:rPr>
              <a:t>Trong thời gian có dịch Covid-19, tôi cần chuẩn bị và nên dặn  dò con điều gì nếu con tự đi học?</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Con tự đi học được có nghĩa là con cũng đã có khả năng nhận  thức nhất định để tự bảo vệ bản thân. Chuẩn bị cho con khẩu  trang để đi đường, khăn giấy/khăn vải để chùi mũi khi cần, chai  nước uống riêng. Dặn con nhớ thực hiện biện pháp phòng  chống lây nhiễm virus gây bệnh Covid-19 nơi công cộng đã  được hướng dẫn.</a:t>
            </a:r>
          </a:p>
          <a:p>
            <a:pPr marL="2100263" algn="just">
              <a:lnSpc>
                <a:spcPct val="101000"/>
              </a:lnSpc>
              <a:spcBef>
                <a:spcPts val="600"/>
              </a:spcBef>
              <a:buFontTx/>
              <a:buAutoNum type="arabicPeriod" startAt="52"/>
            </a:pPr>
            <a:r>
              <a:rPr lang="en-US" sz="1100" b="1">
                <a:solidFill>
                  <a:srgbClr val="0000CC"/>
                </a:solidFill>
                <a:latin typeface="Calibri" pitchFamily="34" charset="0"/>
                <a:cs typeface="Calibri" pitchFamily="34" charset="0"/>
              </a:rPr>
              <a:t>Trong thời gian có dịch Covid-19, nhận được tin nhà trường  báo con tôi bị ho, sốt có phải con tôi bị bệnh Covid-19 hay  không?</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Không hoàn toàn. Ho, sốt là biểu hiện của nhiều bệnh lý cấp và  mãn tính khác nhau liên quan đến đường hô hấp. Có nhiều  nguyên nhân có thể gây viêm đường hô hấp cấp tính như các  loại vi khuẩn gây bệnh; các loại virus như virus cúm mùa, virus á  cúm, virus hô hấp hợp bào… Do đó, không phải cứ có ho, sốt là  đã bị bệnh Covid-19.</a:t>
            </a:r>
          </a:p>
          <a:p>
            <a:pPr marL="2100263" algn="just">
              <a:lnSpc>
                <a:spcPct val="102000"/>
              </a:lnSpc>
              <a:spcBef>
                <a:spcPts val="600"/>
              </a:spcBef>
              <a:buFontTx/>
              <a:buAutoNum type="arabicPeriod" startAt="53"/>
            </a:pPr>
            <a:r>
              <a:rPr lang="en-US" sz="1100" b="1">
                <a:solidFill>
                  <a:srgbClr val="0000CC"/>
                </a:solidFill>
                <a:latin typeface="Calibri" pitchFamily="34" charset="0"/>
                <a:cs typeface="Calibri" pitchFamily="34" charset="0"/>
              </a:rPr>
              <a:t>Trong thời gian có dịch Covid-19, nhận được tin nhà trường  báo con tôi bị ho, sốt tôi cần phải làm gì?</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Trước hết anh chị không nên quá lo lắng về bệnh Covid-19. Tùy  theo tình trạng của con, nhà trường sẽ mời anh chị đến đón  con về nhà hoặc đưa đi khám bệnh để con được chẩn đoán và  điều trị theo bệnh con mắc. Anh chị nên tìm hiểu và nhớ lại  trước các thông tin về việc đi lại, tiếp xúc của con trong 14 ngày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object 3"/>
          <p:cNvSpPr>
            <a:spLocks noGrp="1"/>
          </p:cNvSpPr>
          <p:nvPr>
            <p:ph type="sldNum" sz="quarter" idx="12"/>
          </p:nvPr>
        </p:nvSpPr>
        <p:spPr bwMode="auto">
          <a:noFill/>
          <a:ln>
            <a:miter lim="800000"/>
            <a:headEnd/>
            <a:tailEnd/>
          </a:ln>
        </p:spPr>
        <p:txBody>
          <a:bodyPr/>
          <a:lstStyle/>
          <a:p>
            <a:pPr marL="25400"/>
            <a:fld id="{43F3210D-3F80-4A04-94E3-73F93D9B65E1}" type="slidenum">
              <a:rPr lang="en-US"/>
              <a:pPr marL="25400"/>
              <a:t>36</a:t>
            </a:fld>
            <a:endParaRPr lang="en-US"/>
          </a:p>
        </p:txBody>
      </p:sp>
      <p:sp>
        <p:nvSpPr>
          <p:cNvPr id="2" name="object 2"/>
          <p:cNvSpPr txBox="1"/>
          <p:nvPr/>
        </p:nvSpPr>
        <p:spPr>
          <a:xfrm>
            <a:off x="671513" y="438150"/>
            <a:ext cx="4116387" cy="59388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gần đây, đặc biệt là việc tiếp xúc với người nghi bị nhiễm virus  gây bệnh Covid-19.</a:t>
            </a:r>
          </a:p>
          <a:p>
            <a:pPr marL="12700" algn="just">
              <a:lnSpc>
                <a:spcPct val="102000"/>
              </a:lnSpc>
              <a:spcBef>
                <a:spcPts val="600"/>
              </a:spcBef>
              <a:buFontTx/>
              <a:buAutoNum type="arabicPeriod" startAt="54"/>
            </a:pPr>
            <a:r>
              <a:rPr lang="en-US" sz="1100" b="1">
                <a:solidFill>
                  <a:srgbClr val="0000CC"/>
                </a:solidFill>
                <a:latin typeface="Calibri" pitchFamily="34" charset="0"/>
                <a:cs typeface="Calibri" pitchFamily="34" charset="0"/>
              </a:rPr>
              <a:t>Trong thời gian có dịch Covid-19, dù nhà trường không thông  báo nhưng trên mạng xã hội có thông tin ở trường có học sinh  bị ho, sốt tôi cần phải làm gì?</a:t>
            </a:r>
            <a:endParaRPr lang="en-US" sz="1100">
              <a:latin typeface="Calibri" pitchFamily="34" charset="0"/>
              <a:cs typeface="Calibri" pitchFamily="34" charset="0"/>
            </a:endParaRPr>
          </a:p>
          <a:p>
            <a:pPr marL="12700" algn="just">
              <a:lnSpc>
                <a:spcPct val="102000"/>
              </a:lnSpc>
              <a:spcBef>
                <a:spcPts val="588"/>
              </a:spcBef>
            </a:pPr>
            <a:r>
              <a:rPr lang="en-US" sz="1100">
                <a:latin typeface="Calibri" pitchFamily="34" charset="0"/>
                <a:cs typeface="Calibri" pitchFamily="34" charset="0"/>
              </a:rPr>
              <a:t>Nên liên hệ trực tiếp với nhà trường để kiểm chứng thông tin,  không nên tin ngay vào mạng xã hội. Mặt khác cần liên hệ  thường xuyên để có thông tin kịp thời nhất từ nhà trường.</a:t>
            </a:r>
          </a:p>
          <a:p>
            <a:pPr marL="12700" algn="just">
              <a:lnSpc>
                <a:spcPct val="102000"/>
              </a:lnSpc>
              <a:spcBef>
                <a:spcPts val="600"/>
              </a:spcBef>
              <a:buFontTx/>
              <a:buAutoNum type="arabicPeriod" startAt="55"/>
            </a:pPr>
            <a:r>
              <a:rPr lang="en-US" sz="1100" b="1">
                <a:solidFill>
                  <a:srgbClr val="0000CC"/>
                </a:solidFill>
                <a:latin typeface="Calibri" pitchFamily="34" charset="0"/>
                <a:cs typeface="Calibri" pitchFamily="34" charset="0"/>
              </a:rPr>
              <a:t>Trong thời gian có dịch Covid-19, khi đón con ở cổng trường  hoặc khi con vừa về đến nhà tôi nên hỏi con và kiểm tra  những gì?</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Hỏi xem ở lớp con có bạn nào bị ho, sốt không? Nếu có thì con  có ngồi gần hoặc tiếp xúc trực tiếp với bạn ấy không? Kiểm tra  xem con có bị sốt, ho, hắt hơi, sổ mũi không? Nếu con trả lời có  thì nên liên hệ ngay với nhà trường để có thông tin đầy đủ và  chi tiết hơn.</a:t>
            </a:r>
          </a:p>
          <a:p>
            <a:pPr marL="12700" algn="just">
              <a:lnSpc>
                <a:spcPct val="102000"/>
              </a:lnSpc>
              <a:spcBef>
                <a:spcPts val="600"/>
              </a:spcBef>
              <a:buFontTx/>
              <a:buAutoNum type="arabicPeriod" startAt="56"/>
            </a:pPr>
            <a:r>
              <a:rPr lang="en-US" sz="1100" b="1">
                <a:solidFill>
                  <a:srgbClr val="0000CC"/>
                </a:solidFill>
                <a:latin typeface="Calibri" pitchFamily="34" charset="0"/>
                <a:cs typeface="Calibri" pitchFamily="34" charset="0"/>
              </a:rPr>
              <a:t>Trong thời gian có dịch Covid-19, nếu ở trường có học sinh bị  ho, sốt tôi có nên cho con nghỉ học ở nhà hay không?</a:t>
            </a:r>
            <a:endParaRPr lang="en-US" sz="1100">
              <a:latin typeface="Calibri" pitchFamily="34" charset="0"/>
              <a:cs typeface="Calibri" pitchFamily="34" charset="0"/>
            </a:endParaRPr>
          </a:p>
          <a:p>
            <a:pPr marL="12700" algn="just">
              <a:spcBef>
                <a:spcPts val="625"/>
              </a:spcBef>
            </a:pPr>
            <a:r>
              <a:rPr lang="en-US" sz="1100">
                <a:latin typeface="Calibri" pitchFamily="34" charset="0"/>
                <a:cs typeface="Calibri" pitchFamily="34" charset="0"/>
              </a:rPr>
              <a:t>Không nên, trừ khi nhà trường thông báo cho nghỉ.</a:t>
            </a:r>
          </a:p>
          <a:p>
            <a:pPr marL="12700" algn="just">
              <a:lnSpc>
                <a:spcPct val="102000"/>
              </a:lnSpc>
              <a:spcBef>
                <a:spcPts val="600"/>
              </a:spcBef>
              <a:buFontTx/>
              <a:buAutoNum type="arabicPeriod" startAt="57"/>
            </a:pPr>
            <a:r>
              <a:rPr lang="en-US" sz="1100" b="1">
                <a:solidFill>
                  <a:srgbClr val="0000CC"/>
                </a:solidFill>
                <a:latin typeface="Calibri" pitchFamily="34" charset="0"/>
                <a:cs typeface="Calibri" pitchFamily="34" charset="0"/>
              </a:rPr>
              <a:t>Trong thời gian có dịch Covid-19, phát hiện thấy con bị ho, sốt  khi đang ở nhà tôi có phải báo cho nhà trường không?</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Có. Khi thông báo tình hình sức khỏe của con, anh chị nên hỏi  nhà trường xem có học sinh nào bị giống con không để có thêm  thông tin về tình hình dịch bệnh ở trường.</a:t>
            </a:r>
          </a:p>
          <a:p>
            <a:pPr marL="12700" algn="just">
              <a:lnSpc>
                <a:spcPct val="101000"/>
              </a:lnSpc>
              <a:spcBef>
                <a:spcPts val="600"/>
              </a:spcBef>
              <a:buFontTx/>
              <a:buAutoNum type="arabicPeriod" startAt="58"/>
            </a:pPr>
            <a:r>
              <a:rPr lang="en-US" sz="1100" b="1">
                <a:solidFill>
                  <a:srgbClr val="0000CC"/>
                </a:solidFill>
                <a:latin typeface="Calibri" pitchFamily="34" charset="0"/>
                <a:cs typeface="Calibri" pitchFamily="34" charset="0"/>
              </a:rPr>
              <a:t>Trong thời gian có dịch Covid-19, phát hiện thấy con bị sốt khi  đang ở nhà, ngoài việc liên hệ với nhà trường (thông báo tin  con bị ho, sốt; hỏi tình hình nhà trường có học sinh nào bị ho,  sốt không…) tôi cần cho con đi khám bệnh ở đâu?</a:t>
            </a:r>
            <a:endParaRPr lang="en-US" sz="1100">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object 3"/>
          <p:cNvSpPr>
            <a:spLocks noGrp="1"/>
          </p:cNvSpPr>
          <p:nvPr>
            <p:ph type="sldNum" sz="quarter" idx="12"/>
          </p:nvPr>
        </p:nvSpPr>
        <p:spPr bwMode="auto">
          <a:noFill/>
          <a:ln>
            <a:miter lim="800000"/>
            <a:headEnd/>
            <a:tailEnd/>
          </a:ln>
        </p:spPr>
        <p:txBody>
          <a:bodyPr/>
          <a:lstStyle/>
          <a:p>
            <a:pPr marL="25400"/>
            <a:fld id="{8706DEF4-77A0-4F5C-BBA5-6FDE910A2A73}" type="slidenum">
              <a:rPr lang="en-US"/>
              <a:pPr marL="25400"/>
              <a:t>37</a:t>
            </a:fld>
            <a:endParaRPr lang="en-US"/>
          </a:p>
        </p:txBody>
      </p:sp>
      <p:sp>
        <p:nvSpPr>
          <p:cNvPr id="2" name="object 2"/>
          <p:cNvSpPr txBox="1"/>
          <p:nvPr/>
        </p:nvSpPr>
        <p:spPr>
          <a:xfrm>
            <a:off x="900113" y="579438"/>
            <a:ext cx="3887787" cy="3711575"/>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Sốt là biểu hiện của rất nhiều bệnh có thể có hoặc không liên  quan đến bệnh Covid-19. Tuy nhiên, trong giai đoạn có dịch,  nếu không có chuyên môn, anh chị không nên tự ý theo dõi và  điều trị cho con. Nên cho con đi khám ở cơ sở y tế gần nhất để  tìm nguyên nhân gây sốt và điều trị cho con.</a:t>
            </a:r>
          </a:p>
          <a:p>
            <a:pPr marL="2100263" algn="just">
              <a:lnSpc>
                <a:spcPct val="102000"/>
              </a:lnSpc>
              <a:spcBef>
                <a:spcPts val="588"/>
              </a:spcBef>
              <a:buFontTx/>
              <a:buAutoNum type="arabicPeriod" startAt="59"/>
            </a:pPr>
            <a:r>
              <a:rPr lang="en-US" sz="1100" b="1">
                <a:solidFill>
                  <a:srgbClr val="0000CC"/>
                </a:solidFill>
                <a:latin typeface="Calibri" pitchFamily="34" charset="0"/>
                <a:cs typeface="Calibri" pitchFamily="34" charset="0"/>
              </a:rPr>
              <a:t>Trong thời gian có dịch Covid-19, phát hiện thấy con bị sốt và  ở trường/lớp cũng có học sinh khác bị sốt, có phải dịch Covid-  19 đã xuất hiện ở trường của con hay không?</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Sốt là biểu hiện của rất nhiều bệnh có thể có hoặc không liên  quan đến bệnh Covid-19, do vậy việc cùng lúc có một số học  sinh bị sốt ở cùng một trường học chưa chắc có liên quan gì  đến bệnh Covid-19.</a:t>
            </a:r>
          </a:p>
          <a:p>
            <a:pPr marL="2100263" algn="just">
              <a:lnSpc>
                <a:spcPct val="102000"/>
              </a:lnSpc>
              <a:spcBef>
                <a:spcPts val="600"/>
              </a:spcBef>
              <a:buFontTx/>
              <a:buAutoNum type="arabicPeriod" startAt="60"/>
            </a:pPr>
            <a:r>
              <a:rPr lang="en-US" sz="1100" b="1">
                <a:solidFill>
                  <a:srgbClr val="0000CC"/>
                </a:solidFill>
                <a:latin typeface="Calibri" pitchFamily="34" charset="0"/>
                <a:cs typeface="Calibri" pitchFamily="34" charset="0"/>
              </a:rPr>
              <a:t>Khi nào mới chắc chắn là có dịch Covid-19 xuất hiện ở trường  con tôi đang học?</a:t>
            </a:r>
            <a:endParaRPr lang="en-US" sz="1100">
              <a:latin typeface="Calibri" pitchFamily="34" charset="0"/>
              <a:cs typeface="Calibri" pitchFamily="34" charset="0"/>
            </a:endParaRPr>
          </a:p>
          <a:p>
            <a:pPr marL="2100263" algn="just">
              <a:lnSpc>
                <a:spcPct val="101000"/>
              </a:lnSpc>
              <a:spcBef>
                <a:spcPts val="600"/>
              </a:spcBef>
            </a:pPr>
            <a:r>
              <a:rPr lang="en-US" sz="1100">
                <a:latin typeface="Calibri" pitchFamily="34" charset="0"/>
                <a:cs typeface="Calibri" pitchFamily="34" charset="0"/>
              </a:rPr>
              <a:t>Bộ Y tế đã ban hành qui trình rất chặt chẽ và khoa học để xác  định dịch Covid-19. Chỉ khi nào có thông báo chính thức từ cơ  quan y tế có thẩm quyền thì mới coi là dịch Covid-19 xuất hiện  ở trường học.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object 3"/>
          <p:cNvSpPr>
            <a:spLocks noGrp="1"/>
          </p:cNvSpPr>
          <p:nvPr>
            <p:ph type="sldNum" sz="quarter" idx="12"/>
          </p:nvPr>
        </p:nvSpPr>
        <p:spPr bwMode="auto">
          <a:noFill/>
          <a:ln>
            <a:miter lim="800000"/>
            <a:headEnd/>
            <a:tailEnd/>
          </a:ln>
        </p:spPr>
        <p:txBody>
          <a:bodyPr/>
          <a:lstStyle/>
          <a:p>
            <a:pPr marL="25400"/>
            <a:fld id="{6E0F55C5-ADC7-47B7-9A76-BB165951C2D5}" type="slidenum">
              <a:rPr lang="en-US"/>
              <a:pPr marL="25400"/>
              <a:t>38</a:t>
            </a:fld>
            <a:endParaRPr lang="en-US"/>
          </a:p>
        </p:txBody>
      </p:sp>
      <p:sp>
        <p:nvSpPr>
          <p:cNvPr id="2" name="object 2"/>
          <p:cNvSpPr txBox="1"/>
          <p:nvPr/>
        </p:nvSpPr>
        <p:spPr>
          <a:xfrm>
            <a:off x="671513" y="438150"/>
            <a:ext cx="4116387" cy="611028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25"/>
              </a:spcBef>
            </a:pPr>
            <a:endParaRPr lang="en-US" sz="1200">
              <a:latin typeface="Times New Roman" pitchFamily="18" charset="0"/>
              <a:cs typeface="Times New Roman" pitchFamily="18" charset="0"/>
            </a:endParaRPr>
          </a:p>
          <a:p>
            <a:pPr marL="12700" algn="ctr"/>
            <a:r>
              <a:rPr lang="en-US" sz="1200" b="1">
                <a:solidFill>
                  <a:srgbClr val="FF0000"/>
                </a:solidFill>
                <a:latin typeface="Calibri" pitchFamily="34" charset="0"/>
                <a:cs typeface="Calibri" pitchFamily="34" charset="0"/>
              </a:rPr>
              <a:t>PHẦN 3: HỎI ĐÁP CHO HỌC SINH, SINH VIÊN</a:t>
            </a:r>
            <a:endParaRPr lang="en-US" sz="1200">
              <a:latin typeface="Calibri" pitchFamily="34" charset="0"/>
              <a:cs typeface="Calibri" pitchFamily="34" charset="0"/>
            </a:endParaRPr>
          </a:p>
          <a:p>
            <a:pPr marL="12700">
              <a:spcBef>
                <a:spcPts val="25"/>
              </a:spcBef>
            </a:pPr>
            <a:endParaRPr lang="en-US" sz="1000">
              <a:latin typeface="Times New Roman" pitchFamily="18" charset="0"/>
              <a:cs typeface="Times New Roman" pitchFamily="18" charset="0"/>
            </a:endParaRPr>
          </a:p>
          <a:p>
            <a:pPr marL="12700" algn="just">
              <a:buFontTx/>
              <a:buAutoNum type="arabicPeriod" startAt="61"/>
            </a:pPr>
            <a:r>
              <a:rPr lang="en-US" sz="1100" b="1">
                <a:solidFill>
                  <a:srgbClr val="0000CC"/>
                </a:solidFill>
                <a:latin typeface="Calibri" pitchFamily="34" charset="0"/>
                <a:cs typeface="Calibri" pitchFamily="34" charset="0"/>
              </a:rPr>
              <a:t>Bác sĩ ơi, Covid-19 là dịch bệnh gì ạ?</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Covid-19 là bệnh viêm phổi do con virus Corona mới gây ra cho  người từ năm 2019 con ạ.</a:t>
            </a:r>
          </a:p>
          <a:p>
            <a:pPr marL="12700" algn="just">
              <a:spcBef>
                <a:spcPts val="613"/>
              </a:spcBef>
              <a:buFontTx/>
              <a:buAutoNum type="arabicPeriod" startAt="62"/>
            </a:pPr>
            <a:r>
              <a:rPr lang="en-US" sz="1100" b="1">
                <a:solidFill>
                  <a:srgbClr val="0000CC"/>
                </a:solidFill>
                <a:latin typeface="Calibri" pitchFamily="34" charset="0"/>
                <a:cs typeface="Calibri" pitchFamily="34" charset="0"/>
              </a:rPr>
              <a:t>Bác sĩ ơi, viêm phổi là bệnh như thế nào ạ?</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Viêm phổi là bệnh phổi bị viêm, làm cho người bệnh bị sốt, ho  và có thể cả khó thở nữa.</a:t>
            </a:r>
          </a:p>
          <a:p>
            <a:pPr marL="12700" algn="just">
              <a:spcBef>
                <a:spcPts val="625"/>
              </a:spcBef>
              <a:buFontTx/>
              <a:buAutoNum type="arabicPeriod" startAt="63"/>
            </a:pPr>
            <a:r>
              <a:rPr lang="en-US" sz="1100" b="1">
                <a:solidFill>
                  <a:srgbClr val="0000CC"/>
                </a:solidFill>
                <a:latin typeface="Calibri" pitchFamily="34" charset="0"/>
                <a:cs typeface="Calibri" pitchFamily="34" charset="0"/>
              </a:rPr>
              <a:t>Bác sĩ ơi, con virus Corona mới nhìn như thế nào ạ?</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Virus rất nhỏ ta không thể nhìn thấy chúng bằng mắt thường  được mà phải dùng kính hiển vi mới thấy. “Nhìn” bằng kính  hiển vi điện tử con này trông giống như cái vương miện nên  biết ngay nó là virus Corona (vì Corona trong tiếng Latin chính  là cái vương miện, cứ virus nào trông giống cái vương miện thì  đều là virus Corona). Tuy nhiên cái “vương miện” này không  giống với những cái “vương miện” mà mọi người đã biết, nên  nó mới được gọi là virus “Corona mới” tức là virus “vương miện  mới” đấy con ạ.</a:t>
            </a:r>
          </a:p>
          <a:p>
            <a:pPr marL="12700" algn="just">
              <a:spcBef>
                <a:spcPts val="625"/>
              </a:spcBef>
              <a:buFontTx/>
              <a:buAutoNum type="arabicPeriod" startAt="64"/>
            </a:pPr>
            <a:r>
              <a:rPr lang="en-US" sz="1100" b="1">
                <a:solidFill>
                  <a:srgbClr val="0000CC"/>
                </a:solidFill>
                <a:latin typeface="Calibri" pitchFamily="34" charset="0"/>
                <a:cs typeface="Calibri" pitchFamily="34" charset="0"/>
              </a:rPr>
              <a:t>Bác sĩ ơi, bệnh Covid-19 nguy hiểm như thế nào ạ?</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Bệnh này nguy hiểm vì khi phổi bị viêm do con virus “vương  miện mới” này sẽ làm cho người bệnh bị sốt, ho; nặng hơn thì  không thở được và chết. Nguy hiểm hơn nữa là bệnh có thể lây  từ người này sang người khác, làm nhiều người cùng bị bệnh  một lúc, trở thành dịch bệnh Covid-19 con ạ.</a:t>
            </a:r>
          </a:p>
          <a:p>
            <a:pPr marL="12700" algn="just">
              <a:lnSpc>
                <a:spcPct val="102000"/>
              </a:lnSpc>
              <a:spcBef>
                <a:spcPts val="588"/>
              </a:spcBef>
              <a:buFontTx/>
              <a:buAutoNum type="arabicPeriod" startAt="65"/>
            </a:pPr>
            <a:r>
              <a:rPr lang="en-US" sz="1100" b="1">
                <a:solidFill>
                  <a:srgbClr val="0000CC"/>
                </a:solidFill>
                <a:latin typeface="Calibri" pitchFamily="34" charset="0"/>
                <a:cs typeface="Calibri" pitchFamily="34" charset="0"/>
              </a:rPr>
              <a:t>Bác sĩ ơi, con thấy trên TV còn bảo </a:t>
            </a:r>
            <a:r>
              <a:rPr lang="en-US" sz="1100">
                <a:solidFill>
                  <a:srgbClr val="001F5F"/>
                </a:solidFill>
                <a:latin typeface="Calibri" pitchFamily="34" charset="0"/>
                <a:cs typeface="Calibri" pitchFamily="34" charset="0"/>
              </a:rPr>
              <a:t>bệnh </a:t>
            </a:r>
            <a:r>
              <a:rPr lang="en-US" sz="1100" b="1">
                <a:solidFill>
                  <a:srgbClr val="0000CC"/>
                </a:solidFill>
                <a:latin typeface="Calibri" pitchFamily="34" charset="0"/>
                <a:cs typeface="Calibri" pitchFamily="34" charset="0"/>
              </a:rPr>
              <a:t>Covid-19 là bệnh đặc  biệt nguy hiểm có phải không ạ?</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Đúng rồi, “đặc biệt nguy hiểm” vì bệnh do virus “vương miện  mới” này là bệnh mới xuất hiện nên các bác sĩ chưa tìm ra  thuốc chữa và cũng chưa nghiên cứu ra vắc xin để phòng bệnh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object 3"/>
          <p:cNvSpPr>
            <a:spLocks noGrp="1"/>
          </p:cNvSpPr>
          <p:nvPr>
            <p:ph type="sldNum" sz="quarter" idx="12"/>
          </p:nvPr>
        </p:nvSpPr>
        <p:spPr bwMode="auto">
          <a:noFill/>
          <a:ln>
            <a:miter lim="800000"/>
            <a:headEnd/>
            <a:tailEnd/>
          </a:ln>
        </p:spPr>
        <p:txBody>
          <a:bodyPr/>
          <a:lstStyle/>
          <a:p>
            <a:pPr marL="25400"/>
            <a:fld id="{10064DFC-7D49-4D13-88AF-2AEFDB610715}" type="slidenum">
              <a:rPr lang="en-US"/>
              <a:pPr marL="25400"/>
              <a:t>39</a:t>
            </a:fld>
            <a:endParaRPr lang="en-US"/>
          </a:p>
        </p:txBody>
      </p:sp>
      <p:sp>
        <p:nvSpPr>
          <p:cNvPr id="2" name="object 2"/>
          <p:cNvSpPr txBox="1"/>
          <p:nvPr/>
        </p:nvSpPr>
        <p:spPr>
          <a:xfrm>
            <a:off x="900113" y="579438"/>
            <a:ext cx="3887787" cy="5834062"/>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như các bệnh lây khác mà các con đã biết như bệnh sởi hay  bệnh quai bị.</a:t>
            </a:r>
          </a:p>
          <a:p>
            <a:pPr marL="2100263" algn="just">
              <a:spcBef>
                <a:spcPts val="625"/>
              </a:spcBef>
              <a:buFontTx/>
              <a:buAutoNum type="arabicPeriod" startAt="66"/>
            </a:pPr>
            <a:r>
              <a:rPr lang="en-US" sz="1100" b="1">
                <a:solidFill>
                  <a:srgbClr val="0000CC"/>
                </a:solidFill>
                <a:latin typeface="Calibri" pitchFamily="34" charset="0"/>
                <a:cs typeface="Calibri" pitchFamily="34" charset="0"/>
              </a:rPr>
              <a:t>Bác sĩ ơi, thế cứ bị bệnh Covid-19 là chết phải không ạ?</a:t>
            </a:r>
            <a:endParaRPr lang="en-US" sz="1100">
              <a:latin typeface="Calibri" pitchFamily="34" charset="0"/>
              <a:cs typeface="Calibri" pitchFamily="34" charset="0"/>
            </a:endParaRPr>
          </a:p>
          <a:p>
            <a:pPr marL="2100263" algn="just">
              <a:lnSpc>
                <a:spcPct val="101000"/>
              </a:lnSpc>
              <a:spcBef>
                <a:spcPts val="613"/>
              </a:spcBef>
            </a:pPr>
            <a:r>
              <a:rPr lang="en-US" sz="1100">
                <a:latin typeface="Calibri" pitchFamily="34" charset="0"/>
                <a:cs typeface="Calibri" pitchFamily="34" charset="0"/>
              </a:rPr>
              <a:t>Không phải, chỉ những ai bị bệnh rất nặng các bác sĩ không cứu  được họ thì mới chết còn đa số thì vẫn khỏi bệnh, chỉ có điều bị  ốm rất nặng phải nằm viện rất lâu con ạ.</a:t>
            </a:r>
          </a:p>
          <a:p>
            <a:pPr marL="2100263" algn="just">
              <a:lnSpc>
                <a:spcPct val="102000"/>
              </a:lnSpc>
              <a:spcBef>
                <a:spcPts val="600"/>
              </a:spcBef>
              <a:buFontTx/>
              <a:buAutoNum type="arabicPeriod" startAt="67"/>
            </a:pPr>
            <a:r>
              <a:rPr lang="en-US" sz="1100" b="1">
                <a:solidFill>
                  <a:srgbClr val="0000CC"/>
                </a:solidFill>
                <a:latin typeface="Calibri" pitchFamily="34" charset="0"/>
                <a:cs typeface="Calibri" pitchFamily="34" charset="0"/>
              </a:rPr>
              <a:t>Bác sĩ ơi, bệnh Covid-19 lây từ người này sang người khác  bằng cách nào ạ?</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Con virus “Corona vương miện mới” này không tự “đi” được từ  người này sang người khác. Nó ở trong phổi của người nhiễm  virus, khi người này ho hay hắt hơi virus bị “bắn” ra ngoài cùng  nước bọt hay nước mũi của người ấy ra xung quanh. Người  xung quanh hít phải các giọt nước bọt và nước mũi có virus nên  bị bệnh. Vì thế khi ho hay hắt hơi các con nhớ phải lấy tay (nếu  có cả khăn giấy thì càng tốt) che miệng che mũi lại để khỏi bắn  nước bọt và nước mũi ra xung quanh nhé. Nếu con đang bị  bệnh gì khác làm con hắt hơi, sổ mũi thì con phải đeo khẩu  trang để khỏi bắn nước bọt và nước mũi có mầm bệnh ra xung  quanh làm lây bệnh sang người khác nhé.</a:t>
            </a:r>
          </a:p>
          <a:p>
            <a:pPr marL="2100263" algn="just">
              <a:lnSpc>
                <a:spcPct val="102000"/>
              </a:lnSpc>
              <a:spcBef>
                <a:spcPts val="600"/>
              </a:spcBef>
            </a:pPr>
            <a:r>
              <a:rPr lang="en-US" sz="1100">
                <a:latin typeface="Calibri" pitchFamily="34" charset="0"/>
                <a:cs typeface="Calibri" pitchFamily="34" charset="0"/>
              </a:rPr>
              <a:t>Ngoài ra những giọt nước bọt và nước mũi của người nhiễm  virus “Corona vương miện mới” này rơi lên bề mặt các đồ vật  xung quanh, sau đó người khác chạm tay vào virus đang “nằm”  ở đấy, virus sẽ dính vào tay người ấy rồi theo tay lên miệng,  mũi hoặc mắt do người này cho ngón tay vào miệng, vào mũi  hoặc lấy tay dụi mắt. Khi virus “Corona vương miện mới” đã  vào miệng, mũi hay mắt nó sẽ dùng chính cái gai của vương  miện để chui vào các tế bào gây bệnh cho người đấy. Vì thế các  con nhớ rửa tay thường xuyên cho sạch và tập thói quen không  cho tay vào miệng, vào mũi hoặc dùng tay dụi mắt để không bị  lây nhiễm bệnh Covid-19 nhé.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object 4"/>
          <p:cNvSpPr txBox="1">
            <a:spLocks noChangeArrowheads="1"/>
          </p:cNvSpPr>
          <p:nvPr/>
        </p:nvSpPr>
        <p:spPr bwMode="auto">
          <a:xfrm>
            <a:off x="2576513" y="6792913"/>
            <a:ext cx="179387" cy="166687"/>
          </a:xfrm>
          <a:prstGeom prst="rect">
            <a:avLst/>
          </a:prstGeom>
          <a:noFill/>
          <a:ln w="9525">
            <a:noFill/>
            <a:miter lim="800000"/>
            <a:headEnd/>
            <a:tailEnd/>
          </a:ln>
        </p:spPr>
        <p:txBody>
          <a:bodyPr lIns="0" tIns="0" rIns="0" bIns="0">
            <a:spAutoFit/>
          </a:bodyPr>
          <a:lstStyle/>
          <a:p>
            <a:pPr marL="25400">
              <a:lnSpc>
                <a:spcPts val="1150"/>
              </a:lnSpc>
            </a:pPr>
            <a:fld id="{2BF6834A-32B4-4A75-9C25-1CD295A52BA5}" type="slidenum">
              <a:rPr lang="en-US" sz="1100">
                <a:solidFill>
                  <a:srgbClr val="221F1F"/>
                </a:solidFill>
                <a:latin typeface="Calibri" pitchFamily="34" charset="0"/>
                <a:cs typeface="Calibri" pitchFamily="34" charset="0"/>
              </a:rPr>
              <a:pPr marL="25400">
                <a:lnSpc>
                  <a:spcPts val="1150"/>
                </a:lnSpc>
              </a:pPr>
              <a:t>4</a:t>
            </a:fld>
            <a:endParaRPr lang="en-US" sz="1100">
              <a:latin typeface="Calibri" pitchFamily="34" charset="0"/>
              <a:cs typeface="Calibri" pitchFamily="34" charset="0"/>
            </a:endParaRPr>
          </a:p>
        </p:txBody>
      </p:sp>
      <p:sp>
        <p:nvSpPr>
          <p:cNvPr id="2" name="object 2"/>
          <p:cNvSpPr txBox="1"/>
          <p:nvPr/>
        </p:nvSpPr>
        <p:spPr>
          <a:xfrm>
            <a:off x="671513" y="892175"/>
            <a:ext cx="3989387" cy="2393950"/>
          </a:xfrm>
          <a:prstGeom prst="rect">
            <a:avLst/>
          </a:prstGeom>
        </p:spPr>
        <p:txBody>
          <a:bodyPr lIns="0" tIns="10160" rIns="0" bIns="0">
            <a:spAutoFit/>
          </a:bodyPr>
          <a:lstStyle/>
          <a:p>
            <a:pPr marL="12700" algn="just">
              <a:lnSpc>
                <a:spcPct val="102000"/>
              </a:lnSpc>
              <a:spcBef>
                <a:spcPts val="75"/>
              </a:spcBef>
            </a:pPr>
            <a:r>
              <a:rPr lang="en-US" sz="1100" i="1">
                <a:latin typeface="Calibri" pitchFamily="34" charset="0"/>
                <a:cs typeface="Calibri" pitchFamily="34" charset="0"/>
              </a:rPr>
              <a:t>CMHS, các em HSSV và cán bộ nhân viên ngành Giáo dục những kiến  thức cơ bản về dịch Covid-19, hướng dẫn thực hiện đúng và hiệu quả  các biện pháp phòng chống dịch do các cơ quan chức năng triển khai,  đồng thời có thái độ đúng mực không chủ quan nhưng cũng không quá  lo sợ trước dịch bệnh. Nhà trường, học sinh và gia đình – cùng nhau  phối hợp bảo vệ tốt nhất cho các em học sinh và cộng đồng trước dịch  bệnh Covid-19 cũng như các dịch bệnh tương tự có thể xảy ra trong   tương lai.</a:t>
            </a:r>
            <a:endParaRPr lang="en-US" sz="1100">
              <a:latin typeface="Calibri" pitchFamily="34" charset="0"/>
              <a:cs typeface="Calibri" pitchFamily="34" charset="0"/>
            </a:endParaRPr>
          </a:p>
          <a:p>
            <a:pPr marL="12700" algn="just">
              <a:lnSpc>
                <a:spcPct val="102000"/>
              </a:lnSpc>
              <a:spcBef>
                <a:spcPts val="300"/>
              </a:spcBef>
            </a:pPr>
            <a:r>
              <a:rPr lang="en-US" sz="1100" i="1">
                <a:latin typeface="Calibri" pitchFamily="34" charset="0"/>
                <a:cs typeface="Calibri" pitchFamily="34" charset="0"/>
              </a:rPr>
              <a:t>Do thời gian biên soạn gấp, lượng thông tin đa dạng đồng thời  thông tin về mầm bệnh và bệnh mới này luôn được cập nhật hàng ngày,  tài liệu còn có những thiếu sót cần tiếp tục được điều chỉnh, bổ sung.</a:t>
            </a:r>
            <a:endParaRPr lang="en-US" sz="1100">
              <a:latin typeface="Calibri" pitchFamily="34" charset="0"/>
              <a:cs typeface="Calibri" pitchFamily="34" charset="0"/>
            </a:endParaRPr>
          </a:p>
          <a:p>
            <a:pPr marL="12700" algn="just">
              <a:spcBef>
                <a:spcPts val="325"/>
              </a:spcBef>
            </a:pPr>
            <a:r>
              <a:rPr lang="en-US" sz="1100" i="1">
                <a:latin typeface="Calibri" pitchFamily="34" charset="0"/>
                <a:cs typeface="Calibri" pitchFamily="34" charset="0"/>
              </a:rPr>
              <a:t>Rất mong nhận được ý kiến đóng góp của bạn đọc.</a:t>
            </a:r>
            <a:endParaRPr lang="en-US" sz="1100">
              <a:latin typeface="Calibri" pitchFamily="34" charset="0"/>
              <a:cs typeface="Calibri" pitchFamily="34" charset="0"/>
            </a:endParaRPr>
          </a:p>
          <a:p>
            <a:pPr marL="12700">
              <a:spcBef>
                <a:spcPts val="625"/>
              </a:spcBef>
            </a:pPr>
            <a:r>
              <a:rPr lang="en-US" sz="1100" b="1">
                <a:latin typeface="Calibri" pitchFamily="34" charset="0"/>
                <a:cs typeface="Calibri" pitchFamily="34" charset="0"/>
              </a:rPr>
              <a:t>GIÁM ĐỐC HỌC VIỆN QUÂN Y</a:t>
            </a:r>
            <a:endParaRPr lang="en-US" sz="1100">
              <a:latin typeface="Calibri" pitchFamily="34" charset="0"/>
              <a:cs typeface="Calibri" pitchFamily="34" charset="0"/>
            </a:endParaRPr>
          </a:p>
        </p:txBody>
      </p:sp>
      <p:sp>
        <p:nvSpPr>
          <p:cNvPr id="3" name="object 3"/>
          <p:cNvSpPr txBox="1"/>
          <p:nvPr/>
        </p:nvSpPr>
        <p:spPr>
          <a:xfrm>
            <a:off x="2405063" y="4191000"/>
            <a:ext cx="1704975" cy="193675"/>
          </a:xfrm>
          <a:prstGeom prst="rect">
            <a:avLst/>
          </a:prstGeom>
        </p:spPr>
        <p:txBody>
          <a:bodyPr lIns="0" tIns="13335" rIns="0" bIns="0">
            <a:spAutoFit/>
          </a:bodyPr>
          <a:lstStyle/>
          <a:p>
            <a:pPr marL="12700" fontAlgn="auto">
              <a:spcBef>
                <a:spcPts val="105"/>
              </a:spcBef>
              <a:spcAft>
                <a:spcPts val="0"/>
              </a:spcAft>
              <a:defRPr/>
            </a:pPr>
            <a:r>
              <a:rPr sz="1100" b="1" spc="-5" dirty="0">
                <a:latin typeface="Calibri"/>
                <a:cs typeface="Calibri"/>
              </a:rPr>
              <a:t>Trung tướng GS.TS </a:t>
            </a:r>
            <a:r>
              <a:rPr sz="1100" b="1" dirty="0">
                <a:latin typeface="Calibri"/>
                <a:cs typeface="Calibri"/>
              </a:rPr>
              <a:t>Đỗ</a:t>
            </a:r>
            <a:r>
              <a:rPr sz="1100" b="1" spc="-45" dirty="0">
                <a:latin typeface="Calibri"/>
                <a:cs typeface="Calibri"/>
              </a:rPr>
              <a:t> </a:t>
            </a:r>
            <a:r>
              <a:rPr sz="1100" b="1" dirty="0">
                <a:latin typeface="Calibri"/>
                <a:cs typeface="Calibri"/>
              </a:rPr>
              <a:t>Quyết</a:t>
            </a:r>
            <a:endParaRPr sz="11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object 3"/>
          <p:cNvSpPr>
            <a:spLocks noGrp="1"/>
          </p:cNvSpPr>
          <p:nvPr>
            <p:ph type="sldNum" sz="quarter" idx="12"/>
          </p:nvPr>
        </p:nvSpPr>
        <p:spPr bwMode="auto">
          <a:noFill/>
          <a:ln>
            <a:miter lim="800000"/>
            <a:headEnd/>
            <a:tailEnd/>
          </a:ln>
        </p:spPr>
        <p:txBody>
          <a:bodyPr/>
          <a:lstStyle/>
          <a:p>
            <a:pPr marL="25400"/>
            <a:fld id="{6D7F0CA6-2867-42BB-8EEC-CD6E52276906}" type="slidenum">
              <a:rPr lang="en-US"/>
              <a:pPr marL="25400"/>
              <a:t>40</a:t>
            </a:fld>
            <a:endParaRPr lang="en-US"/>
          </a:p>
        </p:txBody>
      </p:sp>
      <p:sp>
        <p:nvSpPr>
          <p:cNvPr id="2" name="object 2"/>
          <p:cNvSpPr txBox="1"/>
          <p:nvPr/>
        </p:nvSpPr>
        <p:spPr>
          <a:xfrm>
            <a:off x="671513" y="438150"/>
            <a:ext cx="4116387" cy="58626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buFontTx/>
              <a:buAutoNum type="arabicPeriod" startAt="68"/>
            </a:pPr>
            <a:r>
              <a:rPr lang="en-US" sz="1100" b="1">
                <a:solidFill>
                  <a:srgbClr val="0000CC"/>
                </a:solidFill>
                <a:latin typeface="Calibri" pitchFamily="34" charset="0"/>
                <a:cs typeface="Calibri" pitchFamily="34" charset="0"/>
              </a:rPr>
              <a:t>Bác sĩ ơi, cứ bị nhiễm con virus “vương miện mới” này là bị  bệnh Covid-19 phải không?</a:t>
            </a:r>
            <a:endParaRPr lang="en-US" sz="1100">
              <a:latin typeface="Calibri" pitchFamily="34" charset="0"/>
              <a:cs typeface="Calibri" pitchFamily="34" charset="0"/>
            </a:endParaRPr>
          </a:p>
          <a:p>
            <a:pPr marL="12700" algn="just">
              <a:lnSpc>
                <a:spcPct val="101000"/>
              </a:lnSpc>
              <a:spcBef>
                <a:spcPts val="600"/>
              </a:spcBef>
            </a:pPr>
            <a:r>
              <a:rPr lang="en-US" sz="1100">
                <a:latin typeface="Calibri" pitchFamily="34" charset="0"/>
                <a:cs typeface="Calibri" pitchFamily="34" charset="0"/>
              </a:rPr>
              <a:t>Không phải. Khi bị nhiễm mầm bệnh cơ thể sẽ “đánh nhau” với  virus. Nếu mình “thắng” thì mình không bị bệnh, nếu virus  “thắng” thì sẽ phát bệnh. Vì thế con cần phải có sức đề kháng  thật tốt để “chiến đấu” chống virus.</a:t>
            </a:r>
          </a:p>
          <a:p>
            <a:pPr marL="12700" algn="just">
              <a:spcBef>
                <a:spcPts val="625"/>
              </a:spcBef>
              <a:buFontTx/>
              <a:buAutoNum type="arabicPeriod" startAt="69"/>
            </a:pPr>
            <a:r>
              <a:rPr lang="en-US" sz="1100" b="1">
                <a:solidFill>
                  <a:srgbClr val="0000CC"/>
                </a:solidFill>
                <a:latin typeface="Calibri" pitchFamily="34" charset="0"/>
                <a:cs typeface="Calibri" pitchFamily="34" charset="0"/>
              </a:rPr>
              <a:t>Con cần làm gì để có sức đề kháng chống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Thực hiện chế độ ăn uống, ngủ nghỉ, học tập, sinh hoạt, tập  luyện thể dục thể thao một cách khoa học sẽ giúp tăng sức  khỏe nói chung và cũng chính là giúp tăng sức đề kháng của cơ  thể.</a:t>
            </a:r>
          </a:p>
          <a:p>
            <a:pPr marL="12700" algn="just">
              <a:lnSpc>
                <a:spcPct val="102000"/>
              </a:lnSpc>
              <a:spcBef>
                <a:spcPts val="600"/>
              </a:spcBef>
            </a:pPr>
            <a:r>
              <a:rPr lang="en-US" sz="1100">
                <a:latin typeface="Calibri" pitchFamily="34" charset="0"/>
                <a:cs typeface="Calibri" pitchFamily="34" charset="0"/>
              </a:rPr>
              <a:t>Nếu con có sức đề kháng tốt nguy cơ mắc bệnh Covid-19 sẽ  thấp hơn; nếu không may mắc bệnh thì bệnh cũng nhẹ hơn và  nhanh khỏi hơn. Điều này còn đúng với tất cả các dịch bệnh  khác.</a:t>
            </a:r>
          </a:p>
          <a:p>
            <a:pPr marL="12700" algn="just">
              <a:lnSpc>
                <a:spcPct val="102000"/>
              </a:lnSpc>
              <a:spcBef>
                <a:spcPts val="588"/>
              </a:spcBef>
              <a:buFontTx/>
              <a:buAutoNum type="arabicPeriod" startAt="70"/>
            </a:pPr>
            <a:r>
              <a:rPr lang="en-US" sz="1100" b="1">
                <a:solidFill>
                  <a:srgbClr val="0000CC"/>
                </a:solidFill>
                <a:latin typeface="Calibri" pitchFamily="34" charset="0"/>
                <a:cs typeface="Calibri" pitchFamily="34" charset="0"/>
              </a:rPr>
              <a:t>Đang trong đợt nhà trường cho nghỉ học để phòng tránh dịch  Covid-19, con không đến trường là con sẽ không bị nhiễm  virus gây bệnh Covid-19 phải không?</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Không hoàn toàn, nguy cơ lây nhiễm virus gây bệnh Covid-19  không phải chỉ có ở trường học, do vậy không đến trường  không có nghĩa là con sẽ không bị nhiễm virus gây bệnh Covid-  19.</a:t>
            </a:r>
          </a:p>
          <a:p>
            <a:pPr marL="12700" algn="just">
              <a:lnSpc>
                <a:spcPct val="101000"/>
              </a:lnSpc>
              <a:spcBef>
                <a:spcPts val="600"/>
              </a:spcBef>
            </a:pPr>
            <a:r>
              <a:rPr lang="en-US" sz="1100">
                <a:solidFill>
                  <a:srgbClr val="333333"/>
                </a:solidFill>
                <a:latin typeface="Calibri" pitchFamily="34" charset="0"/>
                <a:cs typeface="Calibri" pitchFamily="34" charset="0"/>
              </a:rPr>
              <a:t>Con cần biết cách nhận biết nguy cơ lây nhiễm virus gây bệnh  Covid-19 ở bất kỳ nơi nào con đến và bất kỳ ai con tiếp xúc kể  cả ở nhà và với người thân trong gia đình, để từ đó áp dụng các  biện pháp phòng chống phù hợp.</a:t>
            </a:r>
            <a:endParaRPr lang="en-US" sz="1100">
              <a:latin typeface="Calibri" pitchFamily="34" charset="0"/>
              <a:cs typeface="Calibri" pitchFamily="34" charset="0"/>
            </a:endParaRPr>
          </a:p>
          <a:p>
            <a:pPr marL="12700" algn="just">
              <a:lnSpc>
                <a:spcPct val="102000"/>
              </a:lnSpc>
              <a:spcBef>
                <a:spcPts val="600"/>
              </a:spcBef>
              <a:buFontTx/>
              <a:buAutoNum type="arabicPeriod" startAt="71"/>
            </a:pPr>
            <a:r>
              <a:rPr lang="en-US" sz="1100" b="1">
                <a:solidFill>
                  <a:srgbClr val="0000CC"/>
                </a:solidFill>
                <a:latin typeface="Calibri" pitchFamily="34" charset="0"/>
                <a:cs typeface="Calibri" pitchFamily="34" charset="0"/>
              </a:rPr>
              <a:t>Trong những ngày ở nhà, con cần làm gì để không bị lây bệnh  Covid-19?</a:t>
            </a:r>
            <a:endParaRPr lang="en-US" sz="1100">
              <a:latin typeface="Calibri" pitchFamily="34" charset="0"/>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object 3"/>
          <p:cNvSpPr>
            <a:spLocks noGrp="1"/>
          </p:cNvSpPr>
          <p:nvPr>
            <p:ph type="sldNum" sz="quarter" idx="12"/>
          </p:nvPr>
        </p:nvSpPr>
        <p:spPr bwMode="auto">
          <a:noFill/>
          <a:ln>
            <a:miter lim="800000"/>
            <a:headEnd/>
            <a:tailEnd/>
          </a:ln>
        </p:spPr>
        <p:txBody>
          <a:bodyPr/>
          <a:lstStyle/>
          <a:p>
            <a:pPr marL="25400"/>
            <a:fld id="{93A4DE71-540B-4794-84DF-EBBF41B6F8D1}" type="slidenum">
              <a:rPr lang="en-US"/>
              <a:pPr marL="25400"/>
              <a:t>41</a:t>
            </a:fld>
            <a:endParaRPr lang="en-US"/>
          </a:p>
        </p:txBody>
      </p:sp>
      <p:sp>
        <p:nvSpPr>
          <p:cNvPr id="2" name="object 2"/>
          <p:cNvSpPr txBox="1"/>
          <p:nvPr/>
        </p:nvSpPr>
        <p:spPr>
          <a:xfrm>
            <a:off x="900113" y="579438"/>
            <a:ext cx="3887787" cy="5910262"/>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solidFill>
                  <a:srgbClr val="333333"/>
                </a:solidFill>
                <a:latin typeface="Calibri" pitchFamily="34" charset="0"/>
                <a:cs typeface="Calibri" pitchFamily="34" charset="0"/>
              </a:rPr>
              <a:t>Con cần tập thực hiện các biện pháp phòng chống dịch Covid-  19 mà cha mẹ, thầy cô dạy con như học cách đeo khẩu trang  cho đúng; học cách rửa tay và tập thói quen rửa tay thường  xuyên; tập thói quen lấy tay che miệng, mũi bằng khăn giấy khi  hắt hơi và rửa tay ngay sau khi ho, hắt hơi; tập thói quen không  cho tay lên sờ vào vùng mặt; thường xuyên giữ gìn vệ sinh nhà  cửa, vệ sinh cá nhân; ăn uống đủ chất, tập thể dục thể thao đều  đặn. Hạn chế không đến những nơi đông người </a:t>
            </a:r>
            <a:r>
              <a:rPr lang="en-US" sz="1100">
                <a:latin typeface="Calibri" pitchFamily="34" charset="0"/>
                <a:cs typeface="Calibri" pitchFamily="34" charset="0"/>
              </a:rPr>
              <a:t>trong môi  trường đóng kín như lễ hội, rạp chiếu phim, phòng hát  karaoke…</a:t>
            </a:r>
          </a:p>
          <a:p>
            <a:pPr marL="2100263" algn="just">
              <a:lnSpc>
                <a:spcPct val="102000"/>
              </a:lnSpc>
              <a:spcBef>
                <a:spcPts val="600"/>
              </a:spcBef>
            </a:pPr>
            <a:r>
              <a:rPr lang="en-US" sz="1100">
                <a:latin typeface="Calibri" pitchFamily="34" charset="0"/>
                <a:cs typeface="Calibri" pitchFamily="34" charset="0"/>
              </a:rPr>
              <a:t>Thực hiện các biện pháp phòng chống dịch Covid-19 ngay trong  thời gian nghỉ ở nhà là cho con “làm bài tập ở nhà” để khi đi  học trở lại con làm tốt “bài thi” phòng chống dịch Covid-19.</a:t>
            </a:r>
          </a:p>
          <a:p>
            <a:pPr marL="2100263" algn="just">
              <a:lnSpc>
                <a:spcPct val="102000"/>
              </a:lnSpc>
              <a:spcBef>
                <a:spcPts val="600"/>
              </a:spcBef>
            </a:pPr>
            <a:r>
              <a:rPr lang="en-US" sz="1100">
                <a:latin typeface="Calibri" pitchFamily="34" charset="0"/>
                <a:cs typeface="Calibri" pitchFamily="34" charset="0"/>
              </a:rPr>
              <a:t>Con làm tốt các biện pháp phòng chống dịch Covid-19 không chỉ  sẽ giúp phòng tránh cho bản thân con mà còn cho cả gia đình  con và cộng đồng</a:t>
            </a:r>
            <a:r>
              <a:rPr lang="en-US" sz="1100">
                <a:solidFill>
                  <a:srgbClr val="333333"/>
                </a:solidFill>
                <a:latin typeface="Calibri" pitchFamily="34" charset="0"/>
                <a:cs typeface="Calibri" pitchFamily="34" charset="0"/>
              </a:rPr>
              <a:t>; không chỉ trước dịch bệnh Covid-19 hiện nay  mà còn cả các dịch bệnh khác có thể xảy ra trong tương lai.</a:t>
            </a:r>
            <a:endParaRPr lang="en-US" sz="1100">
              <a:latin typeface="Calibri" pitchFamily="34" charset="0"/>
              <a:cs typeface="Calibri" pitchFamily="34" charset="0"/>
            </a:endParaRPr>
          </a:p>
          <a:p>
            <a:pPr marL="2100263" algn="just">
              <a:lnSpc>
                <a:spcPct val="102000"/>
              </a:lnSpc>
              <a:spcBef>
                <a:spcPts val="600"/>
              </a:spcBef>
              <a:buFontTx/>
              <a:buAutoNum type="arabicPeriod" startAt="72"/>
            </a:pPr>
            <a:r>
              <a:rPr lang="en-US" sz="1100" b="1">
                <a:solidFill>
                  <a:srgbClr val="0000CC"/>
                </a:solidFill>
                <a:latin typeface="Calibri" pitchFamily="34" charset="0"/>
                <a:cs typeface="Calibri" pitchFamily="34" charset="0"/>
              </a:rPr>
              <a:t>Thực hiện các biện pháp phòng chống dịch Covid-19 có giúp  con tránh được các bệnh khác không?</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Có, vì trên thực tế trong môi trường sống hiện tại vẫn tồn tại  một số bệnh có thể lây lan tương tự như bệnh Covid-19, ví dụ  như cúm, sởi, quai bị... Nếu mình “chiến thắng” được bệnh  Covid-19 sẽ đồng thời chiến thắng cả một số bệnh khác cùng  một lúc.</a:t>
            </a:r>
          </a:p>
          <a:p>
            <a:pPr marL="2100263" algn="just">
              <a:lnSpc>
                <a:spcPct val="101000"/>
              </a:lnSpc>
              <a:spcBef>
                <a:spcPts val="600"/>
              </a:spcBef>
              <a:buFontTx/>
              <a:buAutoNum type="arabicPeriod" startAt="73"/>
            </a:pPr>
            <a:r>
              <a:rPr lang="en-US" sz="1100" b="1">
                <a:solidFill>
                  <a:srgbClr val="0000CC"/>
                </a:solidFill>
                <a:latin typeface="Calibri" pitchFamily="34" charset="0"/>
                <a:cs typeface="Calibri" pitchFamily="34" charset="0"/>
              </a:rPr>
              <a:t>Khi ở nhà, chỉ mình con phải thực hiện các biện pháp phòng  chống bệnh Covid-19 hay mọi người trong nhà cùng phải làm  như con?</a:t>
            </a:r>
            <a:endParaRPr lang="en-US" sz="1100">
              <a:latin typeface="Calibri" pitchFamily="34" charset="0"/>
              <a:cs typeface="Calibri" pitchFamily="34" charset="0"/>
            </a:endParaRPr>
          </a:p>
          <a:p>
            <a:pPr marL="2100263" algn="just">
              <a:lnSpc>
                <a:spcPct val="102000"/>
              </a:lnSpc>
              <a:spcBef>
                <a:spcPts val="600"/>
              </a:spcBef>
            </a:pPr>
            <a:r>
              <a:rPr lang="en-US" sz="1100">
                <a:solidFill>
                  <a:srgbClr val="333333"/>
                </a:solidFill>
                <a:latin typeface="Calibri" pitchFamily="34" charset="0"/>
                <a:cs typeface="Calibri" pitchFamily="34" charset="0"/>
              </a:rPr>
              <a:t>Dịch là “bệnh của cộng đồng” vì có nhiều người bị cùng 1 bệnh  mới gọi là dịch. Muốn phòng chống dịch Covid-19 cho “cộng  đồng nhà mình” thì cả nhà cùng phải thực hiện.</a:t>
            </a:r>
            <a:endParaRPr lang="en-US" sz="1100">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object 3"/>
          <p:cNvSpPr>
            <a:spLocks noGrp="1"/>
          </p:cNvSpPr>
          <p:nvPr>
            <p:ph type="sldNum" sz="quarter" idx="12"/>
          </p:nvPr>
        </p:nvSpPr>
        <p:spPr bwMode="auto">
          <a:noFill/>
          <a:ln>
            <a:miter lim="800000"/>
            <a:headEnd/>
            <a:tailEnd/>
          </a:ln>
        </p:spPr>
        <p:txBody>
          <a:bodyPr/>
          <a:lstStyle/>
          <a:p>
            <a:pPr marL="25400"/>
            <a:fld id="{45A282F9-C71E-47AA-8E03-DF1DCFEFBD12}" type="slidenum">
              <a:rPr lang="en-US"/>
              <a:pPr marL="25400"/>
              <a:t>42</a:t>
            </a:fld>
            <a:endParaRPr lang="en-US"/>
          </a:p>
        </p:txBody>
      </p:sp>
      <p:sp>
        <p:nvSpPr>
          <p:cNvPr id="2" name="object 2"/>
          <p:cNvSpPr txBox="1"/>
          <p:nvPr/>
        </p:nvSpPr>
        <p:spPr>
          <a:xfrm>
            <a:off x="671513" y="438150"/>
            <a:ext cx="4116387" cy="603408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solidFill>
                  <a:srgbClr val="333333"/>
                </a:solidFill>
                <a:latin typeface="Calibri" pitchFamily="34" charset="0"/>
                <a:cs typeface="Calibri" pitchFamily="34" charset="0"/>
              </a:rPr>
              <a:t>Bây giờ “cộng đồng cả trường” mình, “cộng đồng cả nước”  mình và cả “cộng đồng thế giới” đang cùng nhau phòng chống  dịch Covid-</a:t>
            </a:r>
            <a:r>
              <a:rPr lang="en-US" sz="1100">
                <a:latin typeface="Calibri" pitchFamily="34" charset="0"/>
                <a:cs typeface="Calibri" pitchFamily="34" charset="0"/>
              </a:rPr>
              <a:t>19. Hãy nhắc cả nhà mình cùng phòng chống dịch  Covid-19 con nhé.</a:t>
            </a:r>
          </a:p>
          <a:p>
            <a:pPr marL="12700" algn="just">
              <a:lnSpc>
                <a:spcPct val="101000"/>
              </a:lnSpc>
              <a:spcBef>
                <a:spcPts val="613"/>
              </a:spcBef>
              <a:buFontTx/>
              <a:buAutoNum type="arabicPeriod" startAt="74"/>
            </a:pPr>
            <a:r>
              <a:rPr lang="en-US" sz="1100" b="1">
                <a:solidFill>
                  <a:srgbClr val="0000CC"/>
                </a:solidFill>
                <a:latin typeface="Calibri" pitchFamily="34" charset="0"/>
                <a:cs typeface="Calibri" pitchFamily="34" charset="0"/>
              </a:rPr>
              <a:t>Tại sao con phải rửa tay trước khi ăn để phòng chống dịch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Con dùng tay để làm rất nhiều việc nên tay con thường xyên  chạm vào các đồ vật có thể có mầm bệnh như tay nắm cửa, nút  bấm thang máy… kể cả sách vở và đồ chơi. Trước khi ăn nếu  không rửa tay mầm bệnh sẽ từ tay con chui vào miệng, vào mũi  hoặc vào thức ăn nước uống rồi vào người con và gây bệnh.</a:t>
            </a:r>
          </a:p>
          <a:p>
            <a:pPr marL="12700" algn="just">
              <a:lnSpc>
                <a:spcPct val="102000"/>
              </a:lnSpc>
              <a:spcBef>
                <a:spcPts val="600"/>
              </a:spcBef>
            </a:pPr>
            <a:r>
              <a:rPr lang="en-US" sz="1100">
                <a:latin typeface="Calibri" pitchFamily="34" charset="0"/>
                <a:cs typeface="Calibri" pitchFamily="34" charset="0"/>
              </a:rPr>
              <a:t>Rửa tay trước khi ăn giúp con tránh được nhiều bệnh, trong đó  có cả dịch bệnh Covid-19. Hãy nhớ rửa tay trước khi ăn nhé!</a:t>
            </a:r>
          </a:p>
          <a:p>
            <a:pPr marL="12700" algn="just">
              <a:lnSpc>
                <a:spcPct val="102000"/>
              </a:lnSpc>
              <a:spcBef>
                <a:spcPts val="600"/>
              </a:spcBef>
              <a:buFontTx/>
              <a:buAutoNum type="arabicPeriod" startAt="75"/>
            </a:pPr>
            <a:r>
              <a:rPr lang="en-US" sz="1100" b="1">
                <a:solidFill>
                  <a:srgbClr val="0000CC"/>
                </a:solidFill>
                <a:latin typeface="Calibri" pitchFamily="34" charset="0"/>
                <a:cs typeface="Calibri" pitchFamily="34" charset="0"/>
              </a:rPr>
              <a:t>Tại sao con phải rửa tay sau khi đi vệ sinh để phòng chống  dịch Covid-19?</a:t>
            </a:r>
            <a:endParaRPr lang="en-US" sz="1100">
              <a:latin typeface="Calibri" pitchFamily="34" charset="0"/>
              <a:cs typeface="Calibri" pitchFamily="34" charset="0"/>
            </a:endParaRPr>
          </a:p>
          <a:p>
            <a:pPr marL="12700" algn="just">
              <a:lnSpc>
                <a:spcPct val="102000"/>
              </a:lnSpc>
              <a:spcBef>
                <a:spcPts val="588"/>
              </a:spcBef>
            </a:pPr>
            <a:r>
              <a:rPr lang="en-US" sz="1100">
                <a:latin typeface="Calibri" pitchFamily="34" charset="0"/>
                <a:cs typeface="Calibri" pitchFamily="34" charset="0"/>
              </a:rPr>
              <a:t>Khi đi vệ sinh tay con có thể nhiễm nhiều loại mầm bệnh trong  phân, nước tiểu và từ đồ vật trong nhà vệ sinh, nhà vệ sinh  công cộng. Nếu đi vệ sinh xong không rửa tay mầm bệnh sẽ từ  tay con chui vào miệng, vào mũi, mắt… gây bệnh.</a:t>
            </a:r>
          </a:p>
          <a:p>
            <a:pPr marL="12700" algn="just">
              <a:lnSpc>
                <a:spcPct val="102000"/>
              </a:lnSpc>
              <a:spcBef>
                <a:spcPts val="600"/>
              </a:spcBef>
            </a:pPr>
            <a:r>
              <a:rPr lang="en-US" sz="1100">
                <a:latin typeface="Calibri" pitchFamily="34" charset="0"/>
                <a:cs typeface="Calibri" pitchFamily="34" charset="0"/>
              </a:rPr>
              <a:t>Virus gây bệnh Covid-19 có cả trong phân và nước tiểu của  người bệnh nên con càng phải rửa tay sau khi đi vệ sinh (nhất  là sau khi đi vệ sinh ở nhà vệ sinh công cộng) để phòng chống  lây nhiễm bệnh Covid-19.</a:t>
            </a:r>
          </a:p>
          <a:p>
            <a:pPr marL="12700" algn="just">
              <a:lnSpc>
                <a:spcPct val="102000"/>
              </a:lnSpc>
              <a:spcBef>
                <a:spcPts val="600"/>
              </a:spcBef>
              <a:buFontTx/>
              <a:buAutoNum type="arabicPeriod" startAt="76"/>
            </a:pPr>
            <a:r>
              <a:rPr lang="en-US" sz="1100" b="1">
                <a:solidFill>
                  <a:srgbClr val="0000CC"/>
                </a:solidFill>
                <a:latin typeface="Calibri" pitchFamily="34" charset="0"/>
                <a:cs typeface="Calibri" pitchFamily="34" charset="0"/>
              </a:rPr>
              <a:t>Tại sao con phải rửa tay sau khi chơi với đồ chơi để phòng  chống dịch Covid-19?</a:t>
            </a:r>
            <a:endParaRPr lang="en-US" sz="1100">
              <a:latin typeface="Calibri" pitchFamily="34" charset="0"/>
              <a:cs typeface="Calibri" pitchFamily="34" charset="0"/>
            </a:endParaRPr>
          </a:p>
          <a:p>
            <a:pPr marL="12700" algn="just">
              <a:lnSpc>
                <a:spcPct val="102000"/>
              </a:lnSpc>
              <a:spcBef>
                <a:spcPts val="588"/>
              </a:spcBef>
            </a:pPr>
            <a:r>
              <a:rPr lang="en-US" sz="1100">
                <a:latin typeface="Calibri" pitchFamily="34" charset="0"/>
                <a:cs typeface="Calibri" pitchFamily="34" charset="0"/>
              </a:rPr>
              <a:t>Con cũng phải rửa tay vì đồ chơi cũng có mầm bệnh, nhất là đồ  chơi đông người chơi. Khi chơi đồ chơi tay con bị nhiễm mầm  bệnh nên con phải rửa tay sau khi chơi đồ chơi để phòng nhiễm  bệnh từ đồ chơi.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object 3"/>
          <p:cNvSpPr>
            <a:spLocks noGrp="1"/>
          </p:cNvSpPr>
          <p:nvPr>
            <p:ph type="sldNum" sz="quarter" idx="12"/>
          </p:nvPr>
        </p:nvSpPr>
        <p:spPr bwMode="auto">
          <a:noFill/>
          <a:ln>
            <a:miter lim="800000"/>
            <a:headEnd/>
            <a:tailEnd/>
          </a:ln>
        </p:spPr>
        <p:txBody>
          <a:bodyPr/>
          <a:lstStyle/>
          <a:p>
            <a:pPr marL="25400"/>
            <a:fld id="{F6FEEF9C-7A4C-4299-B09B-23225F8C6C04}" type="slidenum">
              <a:rPr lang="en-US"/>
              <a:pPr marL="25400"/>
              <a:t>43</a:t>
            </a:fld>
            <a:endParaRPr lang="en-US"/>
          </a:p>
        </p:txBody>
      </p:sp>
      <p:sp>
        <p:nvSpPr>
          <p:cNvPr id="2" name="object 2"/>
          <p:cNvSpPr txBox="1"/>
          <p:nvPr/>
        </p:nvSpPr>
        <p:spPr>
          <a:xfrm>
            <a:off x="900113" y="579438"/>
            <a:ext cx="3887787" cy="5797550"/>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Mầm bệnh Covid-19 có thể có ở đồ chơi nên để dự phòng dịch  Covid-19 con càng phải rửa tay sau khi chơi đồ chơi.</a:t>
            </a:r>
          </a:p>
          <a:p>
            <a:pPr marL="2100263" algn="just">
              <a:lnSpc>
                <a:spcPct val="102000"/>
              </a:lnSpc>
              <a:spcBef>
                <a:spcPts val="600"/>
              </a:spcBef>
              <a:buFontTx/>
              <a:buAutoNum type="arabicPeriod" startAt="77"/>
            </a:pPr>
            <a:r>
              <a:rPr lang="en-US" sz="1100" b="1">
                <a:solidFill>
                  <a:srgbClr val="0000CC"/>
                </a:solidFill>
                <a:latin typeface="Calibri" pitchFamily="34" charset="0"/>
                <a:cs typeface="Calibri" pitchFamily="34" charset="0"/>
              </a:rPr>
              <a:t>Trong những ngày có dịch Covid-19, ngoài sách vở, con phải  chuẩn bị thêm những gì trước khi ra khỏi nhà để đi học?</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Nếu ở vùng lạnh con nhớ mặc đủ ấm. Cần chuẩn bị khẩu trang  để đi đường, khăn giấy/khăn vải để che mũi và chùi mũi khi hắt  hơi. Tốt nhất là chuẩn bị chai nước uống riêng để không dùng  chung cốc uống nước ở trường.</a:t>
            </a:r>
          </a:p>
          <a:p>
            <a:pPr marL="2100263" algn="just">
              <a:lnSpc>
                <a:spcPct val="102000"/>
              </a:lnSpc>
              <a:spcBef>
                <a:spcPts val="600"/>
              </a:spcBef>
              <a:buFontTx/>
              <a:buAutoNum type="arabicPeriod" startAt="78"/>
            </a:pPr>
            <a:r>
              <a:rPr lang="en-US" sz="1100" b="1">
                <a:solidFill>
                  <a:srgbClr val="0000CC"/>
                </a:solidFill>
                <a:latin typeface="Calibri" pitchFamily="34" charset="0"/>
                <a:cs typeface="Calibri" pitchFamily="34" charset="0"/>
              </a:rPr>
              <a:t>Trong những ngày có dịch Covid-19, con phải làm gì khi ở  trường học để không bị bệnh Covid-19 ạ?</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Con phải thực hiện tất cả các biện pháp phòng chống dịch  Covid-19 mà nhà trường, các thầy cô giáo triển khai. Nhớ là  phải làm “tất cả” thì mới an toàn cho bản thân con và cho cả  cộng đồng con nhé.</a:t>
            </a:r>
          </a:p>
          <a:p>
            <a:pPr marL="2100263" algn="just">
              <a:lnSpc>
                <a:spcPct val="101000"/>
              </a:lnSpc>
              <a:spcBef>
                <a:spcPts val="613"/>
              </a:spcBef>
              <a:buFontTx/>
              <a:buAutoNum type="arabicPeriod" startAt="79"/>
            </a:pPr>
            <a:r>
              <a:rPr lang="en-US" sz="1100" b="1">
                <a:solidFill>
                  <a:srgbClr val="0000CC"/>
                </a:solidFill>
                <a:latin typeface="Calibri" pitchFamily="34" charset="0"/>
                <a:cs typeface="Calibri" pitchFamily="34" charset="0"/>
              </a:rPr>
              <a:t>Trong những ngày có dịch Covid-19, khi về nhà con phải làm gì  để phòng bệnh Covid-19 ạ?</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Con cũng phải thực hiện tất cả các biện pháp phòng chống dịch  Covid-19 mà cha mẹ và các thầy cô đã dạy con và cũng đã được  bác nhắc ở những câu hỏi – đáp trên.</a:t>
            </a:r>
          </a:p>
          <a:p>
            <a:pPr marL="2100263" algn="just">
              <a:lnSpc>
                <a:spcPct val="102000"/>
              </a:lnSpc>
              <a:spcBef>
                <a:spcPts val="600"/>
              </a:spcBef>
              <a:buFontTx/>
              <a:buAutoNum type="arabicPeriod" startAt="80"/>
            </a:pPr>
            <a:r>
              <a:rPr lang="en-US" sz="1100" b="1">
                <a:solidFill>
                  <a:srgbClr val="0000CC"/>
                </a:solidFill>
                <a:latin typeface="Calibri" pitchFamily="34" charset="0"/>
                <a:cs typeface="Calibri" pitchFamily="34" charset="0"/>
              </a:rPr>
              <a:t>Thế nếu con hoặc bạn con vẫn bị nhiễm virus gây bệnh Covid-  19 thì sao?</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Thật tệ nhưng cũng đừng quá lo sợ. “Thua keo này ta bầy keo  khác”.</a:t>
            </a:r>
          </a:p>
          <a:p>
            <a:pPr marL="2100263" algn="just">
              <a:lnSpc>
                <a:spcPct val="102000"/>
              </a:lnSpc>
              <a:spcBef>
                <a:spcPts val="600"/>
              </a:spcBef>
            </a:pPr>
            <a:r>
              <a:rPr lang="en-US" sz="1100">
                <a:latin typeface="Calibri" pitchFamily="34" charset="0"/>
                <a:cs typeface="Calibri" pitchFamily="34" charset="0"/>
              </a:rPr>
              <a:t>- Nếu con bị sốt, ho thì phải báo ngay cho thầy cô (khi đang ở  trường) hoặc cha mẹ (khi đang ở nhà) biết để đưa con đi khám  bệnh xem con bị sốt, ho vì bệnh gì; chưa chắc đã phải bệnh  Covid-19 vì có nhiều bệnh khác cũng gây ra ho, sốt. Khi đó được  điều trị con sẽ khỏi bệnh.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object 3"/>
          <p:cNvSpPr>
            <a:spLocks noGrp="1"/>
          </p:cNvSpPr>
          <p:nvPr>
            <p:ph type="sldNum" sz="quarter" idx="12"/>
          </p:nvPr>
        </p:nvSpPr>
        <p:spPr bwMode="auto">
          <a:noFill/>
          <a:ln>
            <a:miter lim="800000"/>
            <a:headEnd/>
            <a:tailEnd/>
          </a:ln>
        </p:spPr>
        <p:txBody>
          <a:bodyPr/>
          <a:lstStyle/>
          <a:p>
            <a:pPr marL="25400"/>
            <a:fld id="{752AEC2F-42FC-4148-ABFF-B47DD3559441}" type="slidenum">
              <a:rPr lang="en-US"/>
              <a:pPr marL="25400"/>
              <a:t>44</a:t>
            </a:fld>
            <a:endParaRPr lang="en-US"/>
          </a:p>
        </p:txBody>
      </p:sp>
      <p:sp>
        <p:nvSpPr>
          <p:cNvPr id="2" name="object 2"/>
          <p:cNvSpPr txBox="1"/>
          <p:nvPr/>
        </p:nvSpPr>
        <p:spPr>
          <a:xfrm>
            <a:off x="671513" y="438150"/>
            <a:ext cx="4116387" cy="2259013"/>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 Kể cả ho, sốt do bệnh Covid-19 cũng không phải là sẽ chết vì đa  số sẽ khỏi bệnh, chỉ có số ít người (khoảng 2 trong số 100 người  bị bệnh) mới không chữa được.</a:t>
            </a:r>
          </a:p>
          <a:p>
            <a:pPr marL="12700" algn="just">
              <a:lnSpc>
                <a:spcPct val="102000"/>
              </a:lnSpc>
              <a:spcBef>
                <a:spcPts val="600"/>
              </a:spcBef>
            </a:pPr>
            <a:r>
              <a:rPr lang="en-US" sz="1100">
                <a:latin typeface="Calibri" pitchFamily="34" charset="0"/>
                <a:cs typeface="Calibri" pitchFamily="34" charset="0"/>
              </a:rPr>
              <a:t>Trước bệnh tật mình luôn phải có ý thức dự phòng để không bị  bệnh; nếu không may bị bệnh thì cũng không nên tuyệt vọng;  dù chưa bị bệnh hay đang bị bệnh cũng phải có ý thức phòng  chống dịch bệnh vì cộng đồng. Mỗi người đều ý thức được  </a:t>
            </a:r>
            <a:r>
              <a:rPr lang="en-US" sz="1100" i="1">
                <a:latin typeface="Calibri" pitchFamily="34" charset="0"/>
                <a:cs typeface="Calibri" pitchFamily="34" charset="0"/>
              </a:rPr>
              <a:t>“Mình vì mọi người, mọi người vì mình” </a:t>
            </a:r>
            <a:r>
              <a:rPr lang="en-US" sz="1100">
                <a:latin typeface="Calibri" pitchFamily="34" charset="0"/>
                <a:cs typeface="Calibri" pitchFamily="34" charset="0"/>
              </a:rPr>
              <a:t>thì cộng đồng sẽ chiến  thắng được dịch bệnh, kể cả dịch bệnh “đặc biệt nguy hiểm”  như dịch bệnh Covid-19 do virus “vương miện mới” này gây 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object 3"/>
          <p:cNvSpPr>
            <a:spLocks noGrp="1"/>
          </p:cNvSpPr>
          <p:nvPr>
            <p:ph type="sldNum" sz="quarter" idx="12"/>
          </p:nvPr>
        </p:nvSpPr>
        <p:spPr bwMode="auto">
          <a:noFill/>
          <a:ln>
            <a:miter lim="800000"/>
            <a:headEnd/>
            <a:tailEnd/>
          </a:ln>
        </p:spPr>
        <p:txBody>
          <a:bodyPr/>
          <a:lstStyle/>
          <a:p>
            <a:pPr marL="25400"/>
            <a:fld id="{DDBC25E3-7A74-4F0E-923E-EB014A88F8B6}" type="slidenum">
              <a:rPr lang="en-US"/>
              <a:pPr marL="25400"/>
              <a:t>45</a:t>
            </a:fld>
            <a:endParaRPr lang="en-US"/>
          </a:p>
        </p:txBody>
      </p:sp>
      <p:sp>
        <p:nvSpPr>
          <p:cNvPr id="2" name="object 2"/>
          <p:cNvSpPr txBox="1"/>
          <p:nvPr/>
        </p:nvSpPr>
        <p:spPr>
          <a:xfrm>
            <a:off x="900113" y="579438"/>
            <a:ext cx="3887787" cy="5910262"/>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25"/>
              </a:spcBef>
            </a:pPr>
            <a:endParaRPr lang="en-US" sz="1200">
              <a:latin typeface="Times New Roman" pitchFamily="18" charset="0"/>
              <a:cs typeface="Times New Roman" pitchFamily="18" charset="0"/>
            </a:endParaRPr>
          </a:p>
          <a:p>
            <a:pPr marL="2100263"/>
            <a:r>
              <a:rPr lang="en-US" sz="1200" b="1">
                <a:solidFill>
                  <a:srgbClr val="FF0000"/>
                </a:solidFill>
                <a:latin typeface="Calibri" pitchFamily="34" charset="0"/>
                <a:cs typeface="Calibri" pitchFamily="34" charset="0"/>
              </a:rPr>
              <a:t>PHẦN 4: HỎI ĐÁP CHO GIÁO VIÊN VÀ CÁN BỘ</a:t>
            </a:r>
            <a:endParaRPr lang="en-US" sz="1200">
              <a:latin typeface="Calibri" pitchFamily="34" charset="0"/>
              <a:cs typeface="Calibri" pitchFamily="34" charset="0"/>
            </a:endParaRPr>
          </a:p>
          <a:p>
            <a:pPr marL="2100263"/>
            <a:endParaRPr lang="en-US" sz="1200">
              <a:latin typeface="Times New Roman" pitchFamily="18" charset="0"/>
              <a:cs typeface="Times New Roman" pitchFamily="18" charset="0"/>
            </a:endParaRPr>
          </a:p>
          <a:p>
            <a:pPr marL="2100263"/>
            <a:endParaRPr lang="en-US" sz="1500">
              <a:latin typeface="Times New Roman" pitchFamily="18" charset="0"/>
              <a:cs typeface="Times New Roman" pitchFamily="18" charset="0"/>
            </a:endParaRPr>
          </a:p>
          <a:p>
            <a:pPr marL="2100263" algn="just">
              <a:lnSpc>
                <a:spcPct val="101000"/>
              </a:lnSpc>
              <a:buFontTx/>
              <a:buAutoNum type="arabicPeriod" startAt="81"/>
            </a:pPr>
            <a:r>
              <a:rPr lang="en-US" sz="1100" b="1">
                <a:solidFill>
                  <a:srgbClr val="0000CC"/>
                </a:solidFill>
                <a:latin typeface="Calibri" pitchFamily="34" charset="0"/>
                <a:cs typeface="Calibri" pitchFamily="34" charset="0"/>
              </a:rPr>
              <a:t>Tại sao cần thiết lập và duy trì tốt các kênh thông tin về tình  trạng sức khỏe của học sinh, sinh viên giữa nhà trường và cha  mẹ học sinh?</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Thông tin luôn là yếu tố quan trọng trong xử lý tình huống giúp  đưa ra quyết định kịp thời, chính xác. Đặc biệt trong phòng  chống dịch bệnh nói chung, dịch Covid-19 nói riêng, các thông  tin về tình trạng sức khỏe của HSSV và thông tin về yếu tố nguy  cơ dịch tễ học của những HSSV có dấu hiệu bị bệnh cùng những  người mà HSSV có dấu hiệu bị bệnh đã tiếp xúc trong thời gian  14 ngày có ý nghĩa hết sức quan trọng trong kiểm soát dịch  bệnh; mặt khác mọi diễn biến dịch bệnh xảy ra ở nhà trường  nếu được cung cấp một cách phù hợp cho CMHS cũng góp phần  quan trọng vào công tác phòng, chống dịch bệnh. Vì thế cần  thiết phải thiết lập và duy trì tốt các kênh thông tin 2 chiều giữa  nhà trường và CMHS.</a:t>
            </a:r>
          </a:p>
          <a:p>
            <a:pPr marL="2100263" algn="just">
              <a:lnSpc>
                <a:spcPct val="102000"/>
              </a:lnSpc>
              <a:spcBef>
                <a:spcPts val="600"/>
              </a:spcBef>
              <a:buFontTx/>
              <a:buAutoNum type="arabicPeriod" startAt="82"/>
            </a:pPr>
            <a:r>
              <a:rPr lang="en-US" sz="1100" b="1">
                <a:solidFill>
                  <a:srgbClr val="0000CC"/>
                </a:solidFill>
                <a:latin typeface="Calibri" pitchFamily="34" charset="0"/>
                <a:cs typeface="Calibri" pitchFamily="34" charset="0"/>
              </a:rPr>
              <a:t>Tại sao phải vệ sinh môi trường trong trường học để hạn chế  lây nhiễm virus gây bệnh Covid-19?</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Môi trường được xem như là “ngôi nhà” của các tác nhân gây  bệnh. Vệ sinh môi trường sạch sẽ làm cho các tác nhân gây  bệnh nói chung, virus gây bệnh Covid-19 nói riêng không có  “nhà” ở, do đó hạn chế được lây nhiễm.</a:t>
            </a:r>
          </a:p>
          <a:p>
            <a:pPr marL="2100263" algn="just">
              <a:lnSpc>
                <a:spcPct val="102000"/>
              </a:lnSpc>
              <a:spcBef>
                <a:spcPts val="588"/>
              </a:spcBef>
            </a:pPr>
            <a:r>
              <a:rPr lang="en-US" sz="1100">
                <a:latin typeface="Calibri" pitchFamily="34" charset="0"/>
                <a:cs typeface="Calibri" pitchFamily="34" charset="0"/>
              </a:rPr>
              <a:t>Trường học là nơi có mật độ người đông, với nhiều hoạt động  diễn ra trong một thời gian dài, nên nguy cơ lây nhiễm mầm  bệnh từ môi trường rất cao, đòi hỏi càng phải chú ý đến vệ sinh  môi trường.</a:t>
            </a:r>
          </a:p>
          <a:p>
            <a:pPr marL="2100263" algn="just">
              <a:lnSpc>
                <a:spcPct val="102000"/>
              </a:lnSpc>
              <a:spcBef>
                <a:spcPts val="600"/>
              </a:spcBef>
              <a:buFontTx/>
              <a:buAutoNum type="arabicPeriod" startAt="83"/>
            </a:pPr>
            <a:r>
              <a:rPr lang="en-US" sz="1100" b="1">
                <a:solidFill>
                  <a:srgbClr val="0000CC"/>
                </a:solidFill>
                <a:latin typeface="Calibri" pitchFamily="34" charset="0"/>
                <a:cs typeface="Calibri" pitchFamily="34" charset="0"/>
              </a:rPr>
              <a:t>Cần vệ sinh môi trường như thế nào để hạn chế lây nhiễm  virus gây bệnh Covid-19?</a:t>
            </a:r>
            <a:endParaRPr lang="en-US" sz="1100">
              <a:latin typeface="Calibri" pitchFamily="34" charset="0"/>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object 4"/>
          <p:cNvSpPr>
            <a:spLocks noGrp="1"/>
          </p:cNvSpPr>
          <p:nvPr>
            <p:ph type="sldNum" sz="quarter" idx="12"/>
          </p:nvPr>
        </p:nvSpPr>
        <p:spPr bwMode="auto">
          <a:noFill/>
          <a:ln>
            <a:miter lim="800000"/>
            <a:headEnd/>
            <a:tailEnd/>
          </a:ln>
        </p:spPr>
        <p:txBody>
          <a:bodyPr/>
          <a:lstStyle/>
          <a:p>
            <a:pPr marL="25400"/>
            <a:fld id="{6644C7D4-4E54-4240-A5C8-9FE0E57A732F}" type="slidenum">
              <a:rPr lang="en-US"/>
              <a:pPr marL="25400"/>
              <a:t>46</a:t>
            </a:fld>
            <a:endParaRPr lang="en-US"/>
          </a:p>
        </p:txBody>
      </p:sp>
      <p:sp>
        <p:nvSpPr>
          <p:cNvPr id="2" name="object 2"/>
          <p:cNvSpPr txBox="1"/>
          <p:nvPr/>
        </p:nvSpPr>
        <p:spPr>
          <a:xfrm>
            <a:off x="671513" y="438150"/>
            <a:ext cx="4116387" cy="5387975"/>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Môi trường cần sạch sẽ thông thoáng. Nếu có ánh nắng mặt  trời chiếu vào sẽ có tác dụng tiêu diệt virus rất hiệu quả. Khi  cần thiết, ngoài vệ sinh chung cần phun thuốc khử trùng để tiêu  diệt virus gây bệnh Covid-19.</a:t>
            </a:r>
          </a:p>
          <a:p>
            <a:pPr marL="12700" algn="just">
              <a:lnSpc>
                <a:spcPct val="101000"/>
              </a:lnSpc>
              <a:spcBef>
                <a:spcPts val="613"/>
              </a:spcBef>
              <a:buFontTx/>
              <a:buAutoNum type="arabicPeriod" startAt="84"/>
            </a:pPr>
            <a:r>
              <a:rPr lang="en-US" sz="1100" b="1">
                <a:solidFill>
                  <a:srgbClr val="0000CC"/>
                </a:solidFill>
                <a:latin typeface="Calibri" pitchFamily="34" charset="0"/>
                <a:cs typeface="Calibri" pitchFamily="34" charset="0"/>
              </a:rPr>
              <a:t>Cần vệ sinh nhà cửa như thế nào để hạn chế lây nhiễm virus  gây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Nhà cửa (phòng học, văn phòng, phòng tập…) là môi trường nơi  con người sinh sống và làm việc cũng có nguy cơ ô nhiễm virus  gây bệnh Covid-19. Do virus gây bệnh Covid-19 có trong không  khí và đặc biệt là các bề mặt nên cần vệ sinh nhà cửa để giảm  bớt nguy cơ ô nhiễm không khí và ô nhiễm bề mặt. Nên để  thoáng khí; hạn chế hoặc không sử dụng điều hòa vì làm không  khí tù đọng trong nhà; nếu có điều kiện nên mở cửa để cho  không khí lưu thông. Quét dọn, lau chùi nhà cửa thường xuyên.  Đặc biệt, khi có ánh nắng mặt trời nên mở cửa để thông khí và  cho ánh nắng mặt trời chiếu vào có tác dụng tiêu diệt virus.</a:t>
            </a:r>
          </a:p>
          <a:p>
            <a:pPr marL="12700" algn="just">
              <a:lnSpc>
                <a:spcPct val="102000"/>
              </a:lnSpc>
              <a:spcBef>
                <a:spcPts val="600"/>
              </a:spcBef>
              <a:buFontTx/>
              <a:buAutoNum type="arabicPeriod" startAt="85"/>
            </a:pPr>
            <a:r>
              <a:rPr lang="en-US" sz="1100" b="1">
                <a:solidFill>
                  <a:srgbClr val="0000CC"/>
                </a:solidFill>
                <a:latin typeface="Calibri" pitchFamily="34" charset="0"/>
                <a:cs typeface="Calibri" pitchFamily="34" charset="0"/>
              </a:rPr>
              <a:t>Những đồ vật nào cần phải vệ sinh thường xuyên để hạn chế  lây nhiễm virus gây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Những đồ vật cần vệ sinh thường xuyên để hạn chế lây nhiễm  virus gây bệnh Covid-19 là những đồ vật có nguy cơ ô nhiễm  cao gồm các đồ vật nhiều người cùng sử dụng: Tay nắm cửa,  nút bấm thang máy, tay vịn cầu thang, nút bấm điện thoại dùng  chung, mặt bàn học, sách vở, đồ dùng học tập, đồ chơi… thậm  chí cả tiền mặt luân chuyển giữa người này với người khác; các  đồ vật của cá nhân nhưng tần suất tiếp xúc cao với bàn tay hay  vùng mặt như điện thoại di động, bàn phím máy tính, mặt bàn  làm việc…</a:t>
            </a:r>
          </a:p>
        </p:txBody>
      </p:sp>
      <p:sp>
        <p:nvSpPr>
          <p:cNvPr id="3" name="object 3"/>
          <p:cNvSpPr txBox="1"/>
          <p:nvPr/>
        </p:nvSpPr>
        <p:spPr>
          <a:xfrm>
            <a:off x="900113" y="6372225"/>
            <a:ext cx="3519487" cy="193675"/>
          </a:xfrm>
          <a:prstGeom prst="rect">
            <a:avLst/>
          </a:prstGeom>
        </p:spPr>
        <p:txBody>
          <a:bodyPr lIns="0" tIns="12700" rIns="0" bIns="0">
            <a:spAutoFit/>
          </a:bodyPr>
          <a:lstStyle/>
          <a:p>
            <a:pPr marL="12700" fontAlgn="auto">
              <a:spcBef>
                <a:spcPts val="100"/>
              </a:spcBef>
              <a:spcAft>
                <a:spcPts val="0"/>
              </a:spcAft>
              <a:defRPr/>
            </a:pPr>
            <a:r>
              <a:rPr sz="1100" b="1" spc="-5" dirty="0">
                <a:solidFill>
                  <a:srgbClr val="0000CC"/>
                </a:solidFill>
                <a:latin typeface="Calibri"/>
                <a:cs typeface="Calibri"/>
              </a:rPr>
              <a:t>86. Vệ </a:t>
            </a:r>
            <a:r>
              <a:rPr sz="1100" b="1" dirty="0">
                <a:solidFill>
                  <a:srgbClr val="0000CC"/>
                </a:solidFill>
                <a:latin typeface="Calibri"/>
                <a:cs typeface="Calibri"/>
              </a:rPr>
              <a:t>sinh đồ vật và </a:t>
            </a:r>
            <a:r>
              <a:rPr sz="1100" b="1" spc="-5" dirty="0">
                <a:solidFill>
                  <a:srgbClr val="0000CC"/>
                </a:solidFill>
                <a:latin typeface="Calibri"/>
                <a:cs typeface="Calibri"/>
              </a:rPr>
              <a:t>môi trường như </a:t>
            </a:r>
            <a:r>
              <a:rPr sz="1100" b="1" dirty="0">
                <a:solidFill>
                  <a:srgbClr val="0000CC"/>
                </a:solidFill>
                <a:latin typeface="Calibri"/>
                <a:cs typeface="Calibri"/>
              </a:rPr>
              <a:t>thế </a:t>
            </a:r>
            <a:r>
              <a:rPr sz="1100" b="1" spc="-5" dirty="0">
                <a:solidFill>
                  <a:srgbClr val="0000CC"/>
                </a:solidFill>
                <a:latin typeface="Calibri"/>
                <a:cs typeface="Calibri"/>
              </a:rPr>
              <a:t>nào </a:t>
            </a:r>
            <a:r>
              <a:rPr sz="1100" b="1" dirty="0">
                <a:solidFill>
                  <a:srgbClr val="0000CC"/>
                </a:solidFill>
                <a:latin typeface="Calibri"/>
                <a:cs typeface="Calibri"/>
              </a:rPr>
              <a:t>là </a:t>
            </a:r>
            <a:r>
              <a:rPr sz="1100" b="1" spc="-5" dirty="0">
                <a:solidFill>
                  <a:srgbClr val="0000CC"/>
                </a:solidFill>
                <a:latin typeface="Calibri"/>
                <a:cs typeface="Calibri"/>
              </a:rPr>
              <a:t>đúng</a:t>
            </a:r>
            <a:r>
              <a:rPr sz="1100" b="1" spc="-114" dirty="0">
                <a:solidFill>
                  <a:srgbClr val="0000CC"/>
                </a:solidFill>
                <a:latin typeface="Calibri"/>
                <a:cs typeface="Calibri"/>
              </a:rPr>
              <a:t> </a:t>
            </a:r>
            <a:r>
              <a:rPr sz="1100" b="1" spc="-5" dirty="0">
                <a:solidFill>
                  <a:srgbClr val="0000CC"/>
                </a:solidFill>
                <a:latin typeface="Calibri"/>
                <a:cs typeface="Calibri"/>
              </a:rPr>
              <a:t>cách?</a:t>
            </a:r>
            <a:endParaRPr sz="11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object 3"/>
          <p:cNvSpPr>
            <a:spLocks noGrp="1"/>
          </p:cNvSpPr>
          <p:nvPr>
            <p:ph type="sldNum" sz="quarter" idx="12"/>
          </p:nvPr>
        </p:nvSpPr>
        <p:spPr bwMode="auto">
          <a:noFill/>
          <a:ln>
            <a:miter lim="800000"/>
            <a:headEnd/>
            <a:tailEnd/>
          </a:ln>
        </p:spPr>
        <p:txBody>
          <a:bodyPr/>
          <a:lstStyle/>
          <a:p>
            <a:pPr marL="25400"/>
            <a:fld id="{6D7E8CCF-6DFA-490F-A8DA-ACCA3D368E1F}" type="slidenum">
              <a:rPr lang="en-US"/>
              <a:pPr marL="25400"/>
              <a:t>47</a:t>
            </a:fld>
            <a:endParaRPr lang="en-US"/>
          </a:p>
        </p:txBody>
      </p:sp>
      <p:sp>
        <p:nvSpPr>
          <p:cNvPr id="2" name="object 2"/>
          <p:cNvSpPr txBox="1"/>
          <p:nvPr/>
        </p:nvSpPr>
        <p:spPr>
          <a:xfrm>
            <a:off x="900113" y="579438"/>
            <a:ext cx="3887787" cy="5986462"/>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Các đồ vật cần thường xuyên được lau rửa bằng các dung dịch  sát trùng như xà phòng, dung dịch chứa cồn hay cloramin.</a:t>
            </a:r>
          </a:p>
          <a:p>
            <a:pPr marL="2100263" algn="just">
              <a:lnSpc>
                <a:spcPct val="102000"/>
              </a:lnSpc>
              <a:spcBef>
                <a:spcPts val="600"/>
              </a:spcBef>
            </a:pPr>
            <a:r>
              <a:rPr lang="en-US" sz="1100">
                <a:latin typeface="Calibri" pitchFamily="34" charset="0"/>
                <a:cs typeface="Calibri" pitchFamily="34" charset="0"/>
              </a:rPr>
              <a:t>Với môi trường ngoài, các biện pháp vệ sinh sạch sẽ, thoát  nước tốt, phát quang bụi rậm…; nếu nghi ngờ ô nhiễm thì cần  phun khử trùng bằng dung dịch cloramin 0,2% Clo hoạt tính.  Nếu ở nơi đã có bệnh nhân nghi mắc bệnh Covid-19 thì phun  dung dịch chứa 0,5% Clo hoạt tính.</a:t>
            </a:r>
          </a:p>
          <a:p>
            <a:pPr marL="2100263" algn="just">
              <a:lnSpc>
                <a:spcPct val="102000"/>
              </a:lnSpc>
              <a:spcBef>
                <a:spcPts val="600"/>
              </a:spcBef>
              <a:buFontTx/>
              <a:buAutoNum type="arabicPeriod" startAt="87"/>
            </a:pPr>
            <a:r>
              <a:rPr lang="en-US" sz="1100" b="1">
                <a:solidFill>
                  <a:srgbClr val="0000CC"/>
                </a:solidFill>
                <a:latin typeface="Calibri" pitchFamily="34" charset="0"/>
                <a:cs typeface="Calibri" pitchFamily="34" charset="0"/>
              </a:rPr>
              <a:t>Chất tẩy rửa nào thường được sử dụng để vệ sinh đồ vật và  môi trường dự phòng lây nhiễm virus gây bệnh Covid-19?</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Các chất tẩy rửa chứa chất oxy hóa hay cồn mới có tác dụng  tiêu diệt mầm bệnh này. Chất oxy hóa hay được dùng nhất hiện  nay là cloramin.</a:t>
            </a:r>
          </a:p>
          <a:p>
            <a:pPr marL="2100263" algn="just">
              <a:lnSpc>
                <a:spcPct val="102000"/>
              </a:lnSpc>
              <a:spcBef>
                <a:spcPts val="600"/>
              </a:spcBef>
              <a:buFontTx/>
              <a:buAutoNum type="arabicPeriod" startAt="88"/>
            </a:pPr>
            <a:r>
              <a:rPr lang="en-US" sz="1100" b="1">
                <a:solidFill>
                  <a:srgbClr val="0000CC"/>
                </a:solidFill>
                <a:latin typeface="Calibri" pitchFamily="34" charset="0"/>
                <a:cs typeface="Calibri" pitchFamily="34" charset="0"/>
              </a:rPr>
              <a:t>Tại sao trong thời gian có dịch cần kiểm soát nghiêm ngặt và  hạn chế tối đa không cho người ngoài vào trường học?</a:t>
            </a:r>
            <a:endParaRPr lang="en-US" sz="1100">
              <a:latin typeface="Calibri" pitchFamily="34" charset="0"/>
              <a:cs typeface="Calibri" pitchFamily="34" charset="0"/>
            </a:endParaRPr>
          </a:p>
          <a:p>
            <a:pPr marL="2100263" algn="just">
              <a:lnSpc>
                <a:spcPct val="102000"/>
              </a:lnSpc>
              <a:spcBef>
                <a:spcPts val="600"/>
              </a:spcBef>
            </a:pPr>
            <a:r>
              <a:rPr lang="en-US" sz="1100">
                <a:latin typeface="Calibri" pitchFamily="34" charset="0"/>
                <a:cs typeface="Calibri" pitchFamily="34" charset="0"/>
              </a:rPr>
              <a:t>Để giảm bớt nguy cơ, nhà trường cần hạn chế người ngoài vào  trong trường vì không thể biết trong số những người đó có ai là  người có nguy cơ lây bệnh cho học sinh không. Trường hợp  nhất thiết phải vào thì nhà trường phải xây dựng sẵn quy trình  kiểm soát chặt chẽ, tối thiểu người đó phải đeo khẩu trang, tầm  soát thân nhiệt, sát trùng tay… đồng thời nên yêu cầu khai báo  tiền sử tiếp xúc với những người bị bệnh viêm đường hô hấp  trong thời gian 14 ngày gần đây.</a:t>
            </a:r>
          </a:p>
          <a:p>
            <a:pPr marL="2100263" algn="just">
              <a:lnSpc>
                <a:spcPct val="102000"/>
              </a:lnSpc>
              <a:spcBef>
                <a:spcPts val="600"/>
              </a:spcBef>
              <a:buFontTx/>
              <a:buAutoNum type="arabicPeriod" startAt="89"/>
            </a:pPr>
            <a:r>
              <a:rPr lang="en-US" sz="1100" b="1">
                <a:solidFill>
                  <a:srgbClr val="0000CC"/>
                </a:solidFill>
                <a:latin typeface="Calibri" pitchFamily="34" charset="0"/>
                <a:cs typeface="Calibri" pitchFamily="34" charset="0"/>
              </a:rPr>
              <a:t>Những cách đo thân nhiệt nào thường được áp dụng trong  phòng, chống dịch và độ tin cậy của các phương pháp ấy như  thế nào?</a:t>
            </a:r>
            <a:endParaRPr lang="en-US" sz="1100">
              <a:latin typeface="Calibri" pitchFamily="34" charset="0"/>
              <a:cs typeface="Calibri" pitchFamily="34" charset="0"/>
            </a:endParaRPr>
          </a:p>
          <a:p>
            <a:pPr marL="2100263" algn="just">
              <a:lnSpc>
                <a:spcPct val="102000"/>
              </a:lnSpc>
              <a:spcBef>
                <a:spcPts val="588"/>
              </a:spcBef>
            </a:pPr>
            <a:r>
              <a:rPr lang="en-US" sz="1100">
                <a:latin typeface="Calibri" pitchFamily="34" charset="0"/>
                <a:cs typeface="Calibri" pitchFamily="34" charset="0"/>
              </a:rPr>
              <a:t>Đo thân nhiệt có thể dùng máy đo thân nhiệt từ xa, đo thân  nhiệt qua da bằng nhiệt kế điện tử, nhiệt kế điện tử đo trán,  tai. Tuy nhiên, các cách đo này chỉ để sàng lọc vì chúng có sai số  nhất định. Các trường hợp nghi ngờ sốt cần được kiểm tra lại  bằng nhiệt kế y tế để xác định.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object 3"/>
          <p:cNvSpPr>
            <a:spLocks noGrp="1"/>
          </p:cNvSpPr>
          <p:nvPr>
            <p:ph type="sldNum" sz="quarter" idx="12"/>
          </p:nvPr>
        </p:nvSpPr>
        <p:spPr bwMode="auto">
          <a:noFill/>
          <a:ln>
            <a:miter lim="800000"/>
            <a:headEnd/>
            <a:tailEnd/>
          </a:ln>
        </p:spPr>
        <p:txBody>
          <a:bodyPr/>
          <a:lstStyle/>
          <a:p>
            <a:pPr marL="25400"/>
            <a:fld id="{74B0C740-93F6-495C-BC7C-90764E117787}" type="slidenum">
              <a:rPr lang="en-US"/>
              <a:pPr marL="25400"/>
              <a:t>48</a:t>
            </a:fld>
            <a:endParaRPr lang="en-US"/>
          </a:p>
        </p:txBody>
      </p:sp>
      <p:sp>
        <p:nvSpPr>
          <p:cNvPr id="2" name="object 2"/>
          <p:cNvSpPr txBox="1"/>
          <p:nvPr/>
        </p:nvSpPr>
        <p:spPr>
          <a:xfrm>
            <a:off x="671513" y="438150"/>
            <a:ext cx="4116387" cy="6205538"/>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buFontTx/>
              <a:buAutoNum type="arabicPeriod" startAt="90"/>
            </a:pPr>
            <a:r>
              <a:rPr lang="en-US" sz="1100" b="1">
                <a:solidFill>
                  <a:srgbClr val="0000CC"/>
                </a:solidFill>
                <a:latin typeface="Calibri" pitchFamily="34" charset="0"/>
                <a:cs typeface="Calibri" pitchFamily="34" charset="0"/>
              </a:rPr>
              <a:t>Nếu nhà trường không có nhiệt kế điện tử thì nên dùng nhiệt  kế gì để giám sát thân nhiệt cho nhiều người và phải lưu ý vấn  đề gì khi sử dụng loại nhiệt kế đó?</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Nếu không có nhiệt kế điện tử thì có thể dùng nhiệt kế thủy  ngân đo ở nách. Tuy nhiên đo cách này mất nhiều thời gian hơn  và có nguy cơ lây nhiễm do tiếp xúc. Vì vậy, đảm bảo an toàn là  cần sát khuẩn cồn sau mỗi lần đo trên một người; không đo  nhiệt độ ở miệng vì tăng nguy cơ lây nhiễm.</a:t>
            </a:r>
          </a:p>
          <a:p>
            <a:pPr marL="12700" algn="just">
              <a:lnSpc>
                <a:spcPct val="102000"/>
              </a:lnSpc>
              <a:spcBef>
                <a:spcPts val="600"/>
              </a:spcBef>
              <a:buFontTx/>
              <a:buAutoNum type="arabicPeriod" startAt="91"/>
            </a:pPr>
            <a:r>
              <a:rPr lang="en-US" sz="1100" b="1">
                <a:solidFill>
                  <a:srgbClr val="0000CC"/>
                </a:solidFill>
                <a:latin typeface="Calibri" pitchFamily="34" charset="0"/>
                <a:cs typeface="Calibri" pitchFamily="34" charset="0"/>
              </a:rPr>
              <a:t>Vì sao nói khẩu trang y tế 3 lớp đã có thể ngăn cản hiệu quả  lây nhiễm virus gây bệnh Covid-19?</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Khẩu trang y tế 3 lớp có cấu tạo: Lớp ngoài cùng chống thấm,  lớp giữa là màng lọc, lớp trong là lớp thấm nước. Khi sử dụng,  không khí đi qua màng lọc và bị giữ lại các hạt nhỏ từ 90 - 95%  các tác nhân gây bệnh. Nếu bị văng bắn giọt lớn vào mặt ngoài  chúng sẽ bị rơi xuống đất nên nguy cơ hít vào mũi miệng người  đeo là rất thấp, vì vậy đeo khẩu trang y tế 3 lớp dù không tuyệt  đối nhưng đã có hiệu quả ngăn ngừa nhiễm virus gây bệnh  Covid-19.</a:t>
            </a:r>
          </a:p>
          <a:p>
            <a:pPr marL="12700" algn="just">
              <a:spcBef>
                <a:spcPts val="625"/>
              </a:spcBef>
              <a:buFontTx/>
              <a:buAutoNum type="arabicPeriod" startAt="92"/>
            </a:pPr>
            <a:r>
              <a:rPr lang="en-US" sz="1100" b="1">
                <a:solidFill>
                  <a:srgbClr val="0000CC"/>
                </a:solidFill>
                <a:latin typeface="Calibri" pitchFamily="34" charset="0"/>
                <a:cs typeface="Calibri" pitchFamily="34" charset="0"/>
              </a:rPr>
              <a:t>Đeo khẩu trang y tế như thế nào là đúng cách?</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Khi đeo đảm bảo tay sạch, luôn đeo mặt chống thấm ra ngoài,  chỉnh thanh kim loại cho ôm sát mũi và quai đeo chắc chắn.  Khẩu trang phải chùm kín được mũi, miệng. Không sờ tay vào  mặt ngoài trong suốt quá trình sử dụng.</a:t>
            </a:r>
          </a:p>
          <a:p>
            <a:pPr marL="12700" algn="just">
              <a:lnSpc>
                <a:spcPct val="101000"/>
              </a:lnSpc>
              <a:spcBef>
                <a:spcPts val="600"/>
              </a:spcBef>
            </a:pPr>
            <a:r>
              <a:rPr lang="en-US" sz="1100">
                <a:latin typeface="Calibri" pitchFamily="34" charset="0"/>
                <a:cs typeface="Calibri" pitchFamily="34" charset="0"/>
              </a:rPr>
              <a:t>Khi tháo phải vệ sinh tay, dùng tay tháo dây đeo và chỉ cầm dây  đeo bỏ vào thùng rác, không sờ vào mặt ngoài khẩu trang. Thời  gian đeo khẩu trang dùng một lần khoảng 6 - 8 giờ.</a:t>
            </a:r>
          </a:p>
          <a:p>
            <a:pPr marL="12700" algn="just">
              <a:lnSpc>
                <a:spcPct val="102000"/>
              </a:lnSpc>
              <a:spcBef>
                <a:spcPts val="600"/>
              </a:spcBef>
              <a:buFontTx/>
              <a:buAutoNum type="arabicPeriod" startAt="93"/>
            </a:pPr>
            <a:r>
              <a:rPr lang="en-US" sz="1100" b="1">
                <a:solidFill>
                  <a:srgbClr val="0000CC"/>
                </a:solidFill>
                <a:latin typeface="Calibri" pitchFamily="34" charset="0"/>
                <a:cs typeface="Calibri" pitchFamily="34" charset="0"/>
              </a:rPr>
              <a:t>Khi ở bên ngoài vùng có dịch có nhất thiết phải đeo khẩu  trang không?</a:t>
            </a:r>
            <a:endParaRPr lang="en-US" sz="1100">
              <a:latin typeface="Calibri" pitchFamily="34" charset="0"/>
              <a:cs typeface="Calibri" pitchFamily="34" charset="0"/>
            </a:endParaRPr>
          </a:p>
          <a:p>
            <a:pPr marL="12700" algn="just">
              <a:lnSpc>
                <a:spcPct val="102000"/>
              </a:lnSpc>
              <a:spcBef>
                <a:spcPts val="600"/>
              </a:spcBef>
            </a:pPr>
            <a:r>
              <a:rPr lang="en-US" sz="1100">
                <a:latin typeface="Calibri" pitchFamily="34" charset="0"/>
                <a:cs typeface="Calibri" pitchFamily="34" charset="0"/>
              </a:rPr>
              <a:t>Khi ở ngoài vùng có dịch không có nghĩa là không có nguy cơ  nhiễm mầm bệnh vì virus có thể phát tán từ người mang mầm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object 3"/>
          <p:cNvSpPr>
            <a:spLocks noGrp="1"/>
          </p:cNvSpPr>
          <p:nvPr>
            <p:ph type="sldNum" sz="quarter" idx="12"/>
          </p:nvPr>
        </p:nvSpPr>
        <p:spPr bwMode="auto">
          <a:noFill/>
          <a:ln>
            <a:miter lim="800000"/>
            <a:headEnd/>
            <a:tailEnd/>
          </a:ln>
        </p:spPr>
        <p:txBody>
          <a:bodyPr/>
          <a:lstStyle/>
          <a:p>
            <a:pPr marL="25400"/>
            <a:fld id="{06F8AF08-6C27-44C6-84B0-B3EE5D6A9EF0}" type="slidenum">
              <a:rPr lang="en-US"/>
              <a:pPr marL="25400"/>
              <a:t>49</a:t>
            </a:fld>
            <a:endParaRPr lang="en-US"/>
          </a:p>
        </p:txBody>
      </p:sp>
      <p:sp>
        <p:nvSpPr>
          <p:cNvPr id="2" name="object 2"/>
          <p:cNvSpPr txBox="1"/>
          <p:nvPr/>
        </p:nvSpPr>
        <p:spPr>
          <a:xfrm>
            <a:off x="900113" y="579438"/>
            <a:ext cx="3887787" cy="3881437"/>
          </a:xfrm>
          <a:prstGeom prst="rect">
            <a:avLst/>
          </a:prstGeom>
        </p:spPr>
        <p:txBody>
          <a:bodyPr lIns="0" tIns="12700" rIns="0" bIns="0">
            <a:spAutoFit/>
          </a:bodyPr>
          <a:lstStyle/>
          <a:p>
            <a:pPr marL="2100263">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0263">
              <a:spcBef>
                <a:spcPts val="50"/>
              </a:spcBef>
            </a:pPr>
            <a:endParaRPr lang="en-US" sz="1100">
              <a:latin typeface="Times New Roman" pitchFamily="18" charset="0"/>
              <a:cs typeface="Times New Roman" pitchFamily="18" charset="0"/>
            </a:endParaRPr>
          </a:p>
          <a:p>
            <a:pPr marL="2100263" algn="just">
              <a:lnSpc>
                <a:spcPct val="102000"/>
              </a:lnSpc>
            </a:pPr>
            <a:r>
              <a:rPr lang="en-US" sz="1100">
                <a:latin typeface="Calibri" pitchFamily="34" charset="0"/>
                <a:cs typeface="Calibri" pitchFamily="34" charset="0"/>
              </a:rPr>
              <a:t>bệnh không triệu chứng. Tuy nhiên, nguy cơ ấy khác nhau trong  từng hoàn cảnh tiếp xúc, sinh hoạt khác nhau. Ví dụ: Người  chỉ ở nhà không tiếp xúc với người bên ngoài có nguy cơ thấp  hơn so với đến dự một sự kiện ở nơi công cộng có nhiều người  không quen biết. Mọi người nên học cách đánh giá nguy cơ để  đưa ra quyết định nên đeo khẩu trang hoặc chưa cần thiết phải  đeo khẩu trang. Có như vậy sẽ tránh được tâm lý hoang mang,  nhất là tâm lý đám đông, dẫn đến các tình trạng hoảng loạn,  quá lo lắng vì đã “quên không đeo khẩu trang” hoặc đổ xô đi  mua khẩu trang gây ra các hệ lụy không tốt cho xã hội về cung  ứng khẩu trang y tế.</a:t>
            </a:r>
          </a:p>
          <a:p>
            <a:pPr marL="2100263" algn="just">
              <a:lnSpc>
                <a:spcPct val="102000"/>
              </a:lnSpc>
              <a:spcBef>
                <a:spcPts val="600"/>
              </a:spcBef>
              <a:buFontTx/>
              <a:buAutoNum type="arabicPeriod" startAt="94"/>
            </a:pPr>
            <a:r>
              <a:rPr lang="en-US" sz="1100" b="1">
                <a:solidFill>
                  <a:srgbClr val="0000CC"/>
                </a:solidFill>
                <a:latin typeface="Calibri" pitchFamily="34" charset="0"/>
                <a:cs typeface="Calibri" pitchFamily="34" charset="0"/>
              </a:rPr>
              <a:t>Khẩu trang vải có tác dụng dự phòng lây nhiễm virus gây bệnh  Covid-19 không?</a:t>
            </a:r>
            <a:endParaRPr lang="en-US" sz="1100">
              <a:latin typeface="Calibri" pitchFamily="34" charset="0"/>
              <a:cs typeface="Calibri" pitchFamily="34" charset="0"/>
            </a:endParaRPr>
          </a:p>
          <a:p>
            <a:pPr marL="2100263" algn="just">
              <a:lnSpc>
                <a:spcPct val="101000"/>
              </a:lnSpc>
              <a:spcBef>
                <a:spcPts val="600"/>
              </a:spcBef>
            </a:pPr>
            <a:r>
              <a:rPr lang="en-US" sz="1100">
                <a:latin typeface="Calibri" pitchFamily="34" charset="0"/>
                <a:cs typeface="Calibri" pitchFamily="34" charset="0"/>
              </a:rPr>
              <a:t>Có. Tuy nhiên hiệu quả bảo vệ thấp hơn khẩu trang y tế và có  thể khác nhau tùy theo cấu tạo và cách sử dụng (đặc biệt là vấn  đề tái sử dụng ) của khẩu trang vải.</a:t>
            </a:r>
          </a:p>
          <a:p>
            <a:pPr marL="2100263" algn="just">
              <a:lnSpc>
                <a:spcPct val="102000"/>
              </a:lnSpc>
              <a:spcBef>
                <a:spcPts val="600"/>
              </a:spcBef>
              <a:buFontTx/>
              <a:buAutoNum type="arabicPeriod" startAt="95"/>
            </a:pPr>
            <a:r>
              <a:rPr lang="en-US" sz="1100" b="1">
                <a:solidFill>
                  <a:srgbClr val="0000CC"/>
                </a:solidFill>
                <a:latin typeface="Calibri" pitchFamily="34" charset="0"/>
                <a:cs typeface="Calibri" pitchFamily="34" charset="0"/>
              </a:rPr>
              <a:t>Phải rửa tay như như nào mới đúng để có thể hạn chế được  sự lây nhiễm của Covid-19?</a:t>
            </a:r>
            <a:endParaRPr lang="en-US" sz="1100">
              <a:latin typeface="Calibri" pitchFamily="34" charset="0"/>
              <a:cs typeface="Calibri" pitchFamily="34" charset="0"/>
            </a:endParaRPr>
          </a:p>
          <a:p>
            <a:pPr marL="2100263" algn="just">
              <a:spcBef>
                <a:spcPts val="625"/>
              </a:spcBef>
            </a:pPr>
            <a:r>
              <a:rPr lang="en-US" sz="1100">
                <a:latin typeface="Calibri" pitchFamily="34" charset="0"/>
                <a:cs typeface="Calibri" pitchFamily="34" charset="0"/>
              </a:rPr>
              <a:t>Rửa tay theo quy trình 6 bước của Bộ Y tế.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object 9"/>
          <p:cNvSpPr txBox="1">
            <a:spLocks noChangeArrowheads="1"/>
          </p:cNvSpPr>
          <p:nvPr/>
        </p:nvSpPr>
        <p:spPr bwMode="auto">
          <a:xfrm>
            <a:off x="2576513" y="6792913"/>
            <a:ext cx="179387" cy="166687"/>
          </a:xfrm>
          <a:prstGeom prst="rect">
            <a:avLst/>
          </a:prstGeom>
          <a:noFill/>
          <a:ln w="9525">
            <a:noFill/>
            <a:miter lim="800000"/>
            <a:headEnd/>
            <a:tailEnd/>
          </a:ln>
        </p:spPr>
        <p:txBody>
          <a:bodyPr lIns="0" tIns="0" rIns="0" bIns="0">
            <a:spAutoFit/>
          </a:bodyPr>
          <a:lstStyle/>
          <a:p>
            <a:pPr marL="25400">
              <a:lnSpc>
                <a:spcPts val="1150"/>
              </a:lnSpc>
            </a:pPr>
            <a:fld id="{8CD7E11E-4178-4072-B40A-2A2B59A936D3}" type="slidenum">
              <a:rPr lang="en-US" sz="1100">
                <a:solidFill>
                  <a:srgbClr val="221F1F"/>
                </a:solidFill>
                <a:latin typeface="Calibri" pitchFamily="34" charset="0"/>
                <a:cs typeface="Calibri" pitchFamily="34" charset="0"/>
              </a:rPr>
              <a:pPr marL="25400">
                <a:lnSpc>
                  <a:spcPts val="1150"/>
                </a:lnSpc>
              </a:pPr>
              <a:t>5</a:t>
            </a:fld>
            <a:endParaRPr lang="en-US" sz="1100">
              <a:latin typeface="Calibri" pitchFamily="34" charset="0"/>
              <a:cs typeface="Calibri" pitchFamily="34" charset="0"/>
            </a:endParaRPr>
          </a:p>
        </p:txBody>
      </p:sp>
      <p:sp>
        <p:nvSpPr>
          <p:cNvPr id="2" name="object 2"/>
          <p:cNvSpPr txBox="1"/>
          <p:nvPr/>
        </p:nvSpPr>
        <p:spPr>
          <a:xfrm>
            <a:off x="900113" y="809625"/>
            <a:ext cx="2420937" cy="1050925"/>
          </a:xfrm>
          <a:prstGeom prst="rect">
            <a:avLst/>
          </a:prstGeom>
        </p:spPr>
        <p:txBody>
          <a:bodyPr lIns="0" tIns="97155" rIns="0" bIns="0">
            <a:spAutoFit/>
          </a:bodyPr>
          <a:lstStyle/>
          <a:p>
            <a:pPr marL="1123950" fontAlgn="auto">
              <a:spcBef>
                <a:spcPts val="765"/>
              </a:spcBef>
              <a:spcAft>
                <a:spcPts val="0"/>
              </a:spcAft>
              <a:defRPr/>
            </a:pPr>
            <a:r>
              <a:rPr sz="1200" b="1" spc="-5" dirty="0">
                <a:solidFill>
                  <a:srgbClr val="0000CC"/>
                </a:solidFill>
                <a:latin typeface="Calibri"/>
                <a:cs typeface="Calibri"/>
              </a:rPr>
              <a:t>CHỈ ĐẠO BIÊN</a:t>
            </a:r>
            <a:r>
              <a:rPr sz="1200" b="1" spc="-30" dirty="0">
                <a:solidFill>
                  <a:srgbClr val="0000CC"/>
                </a:solidFill>
                <a:latin typeface="Calibri"/>
                <a:cs typeface="Calibri"/>
              </a:rPr>
              <a:t> </a:t>
            </a:r>
            <a:r>
              <a:rPr sz="1200" b="1" spc="-5" dirty="0">
                <a:solidFill>
                  <a:srgbClr val="0000CC"/>
                </a:solidFill>
                <a:latin typeface="Calibri"/>
                <a:cs typeface="Calibri"/>
              </a:rPr>
              <a:t>SOẠN</a:t>
            </a:r>
            <a:endParaRPr sz="1200">
              <a:latin typeface="Calibri"/>
              <a:cs typeface="Calibri"/>
            </a:endParaRPr>
          </a:p>
          <a:p>
            <a:pPr marL="241300" indent="-228600" fontAlgn="auto">
              <a:spcBef>
                <a:spcPts val="615"/>
              </a:spcBef>
              <a:spcAft>
                <a:spcPts val="0"/>
              </a:spcAft>
              <a:buFontTx/>
              <a:buAutoNum type="arabicPeriod"/>
              <a:tabLst>
                <a:tab pos="241300" algn="l"/>
              </a:tabLst>
              <a:defRPr/>
            </a:pPr>
            <a:r>
              <a:rPr sz="1100" spc="-5" dirty="0">
                <a:latin typeface="Calibri"/>
                <a:cs typeface="Calibri"/>
              </a:rPr>
              <a:t>GS.TS. </a:t>
            </a:r>
            <a:r>
              <a:rPr sz="1100" dirty="0">
                <a:latin typeface="Calibri"/>
                <a:cs typeface="Calibri"/>
              </a:rPr>
              <a:t>Phùng Xuân</a:t>
            </a:r>
            <a:r>
              <a:rPr sz="1100" spc="-20" dirty="0">
                <a:latin typeface="Calibri"/>
                <a:cs typeface="Calibri"/>
              </a:rPr>
              <a:t> </a:t>
            </a:r>
            <a:r>
              <a:rPr sz="1100" dirty="0">
                <a:latin typeface="Calibri"/>
                <a:cs typeface="Calibri"/>
              </a:rPr>
              <a:t>Nhạ</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Trung </a:t>
            </a:r>
            <a:r>
              <a:rPr sz="1100" dirty="0">
                <a:latin typeface="Calibri"/>
                <a:cs typeface="Calibri"/>
              </a:rPr>
              <a:t>tướng </a:t>
            </a:r>
            <a:r>
              <a:rPr sz="1100" spc="-5" dirty="0">
                <a:latin typeface="Calibri"/>
                <a:cs typeface="Calibri"/>
              </a:rPr>
              <a:t>GS.TS.BS Đỗ</a:t>
            </a:r>
            <a:r>
              <a:rPr sz="1100" spc="-15" dirty="0">
                <a:latin typeface="Calibri"/>
                <a:cs typeface="Calibri"/>
              </a:rPr>
              <a:t> </a:t>
            </a:r>
            <a:r>
              <a:rPr sz="1100" spc="-5" dirty="0">
                <a:latin typeface="Calibri"/>
                <a:cs typeface="Calibri"/>
              </a:rPr>
              <a:t>Quyết</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TS. </a:t>
            </a:r>
            <a:r>
              <a:rPr sz="1100" dirty="0">
                <a:latin typeface="Calibri"/>
                <a:cs typeface="Calibri"/>
              </a:rPr>
              <a:t>Nguyễn </a:t>
            </a:r>
            <a:r>
              <a:rPr sz="1100" spc="-5" dirty="0">
                <a:latin typeface="Calibri"/>
                <a:cs typeface="Calibri"/>
              </a:rPr>
              <a:t>Hữu</a:t>
            </a:r>
            <a:r>
              <a:rPr sz="1100" spc="-15" dirty="0">
                <a:latin typeface="Calibri"/>
                <a:cs typeface="Calibri"/>
              </a:rPr>
              <a:t> </a:t>
            </a:r>
            <a:r>
              <a:rPr sz="1100" spc="-5" dirty="0">
                <a:latin typeface="Calibri"/>
                <a:cs typeface="Calibri"/>
              </a:rPr>
              <a:t>Độ</a:t>
            </a:r>
            <a:endParaRPr sz="1100">
              <a:latin typeface="Calibri"/>
              <a:cs typeface="Calibri"/>
            </a:endParaRPr>
          </a:p>
          <a:p>
            <a:pPr marL="241300" indent="-228600" fontAlgn="auto">
              <a:spcBef>
                <a:spcPts val="20"/>
              </a:spcBef>
              <a:spcAft>
                <a:spcPts val="0"/>
              </a:spcAft>
              <a:buFontTx/>
              <a:buAutoNum type="arabicPeriod"/>
              <a:tabLst>
                <a:tab pos="241300" algn="l"/>
              </a:tabLst>
              <a:defRPr/>
            </a:pPr>
            <a:r>
              <a:rPr sz="1100" spc="-5" dirty="0">
                <a:latin typeface="Calibri"/>
                <a:cs typeface="Calibri"/>
              </a:rPr>
              <a:t>PGS.TS. </a:t>
            </a:r>
            <a:r>
              <a:rPr sz="1100" dirty="0">
                <a:latin typeface="Calibri"/>
                <a:cs typeface="Calibri"/>
              </a:rPr>
              <a:t>Nguyễn </a:t>
            </a:r>
            <a:r>
              <a:rPr sz="1100" spc="-5" dirty="0">
                <a:latin typeface="Calibri"/>
                <a:cs typeface="Calibri"/>
              </a:rPr>
              <a:t>Văn</a:t>
            </a:r>
            <a:r>
              <a:rPr sz="1100" spc="-35" dirty="0">
                <a:latin typeface="Calibri"/>
                <a:cs typeface="Calibri"/>
              </a:rPr>
              <a:t> </a:t>
            </a:r>
            <a:r>
              <a:rPr sz="1100" dirty="0">
                <a:latin typeface="Calibri"/>
                <a:cs typeface="Calibri"/>
              </a:rPr>
              <a:t>Phúc</a:t>
            </a:r>
            <a:endParaRPr sz="1100">
              <a:latin typeface="Calibri"/>
              <a:cs typeface="Calibri"/>
            </a:endParaRPr>
          </a:p>
        </p:txBody>
      </p:sp>
      <p:sp>
        <p:nvSpPr>
          <p:cNvPr id="3" name="object 3"/>
          <p:cNvSpPr txBox="1"/>
          <p:nvPr/>
        </p:nvSpPr>
        <p:spPr>
          <a:xfrm>
            <a:off x="3873500" y="1155700"/>
            <a:ext cx="692150" cy="704850"/>
          </a:xfrm>
          <a:prstGeom prst="rect">
            <a:avLst/>
          </a:prstGeom>
        </p:spPr>
        <p:txBody>
          <a:bodyPr lIns="0" tIns="10160" rIns="0" bIns="0">
            <a:spAutoFit/>
          </a:bodyPr>
          <a:lstStyle/>
          <a:p>
            <a:pPr marL="12700">
              <a:lnSpc>
                <a:spcPct val="102000"/>
              </a:lnSpc>
              <a:spcBef>
                <a:spcPts val="75"/>
              </a:spcBef>
            </a:pPr>
            <a:r>
              <a:rPr lang="en-US" sz="1100">
                <a:latin typeface="Calibri" pitchFamily="34" charset="0"/>
                <a:cs typeface="Calibri" pitchFamily="34" charset="0"/>
              </a:rPr>
              <a:t>Trưởng ban  Phó ban  Phó ban  Phó ban</a:t>
            </a:r>
          </a:p>
        </p:txBody>
      </p:sp>
      <p:sp>
        <p:nvSpPr>
          <p:cNvPr id="4" name="object 4"/>
          <p:cNvSpPr txBox="1"/>
          <p:nvPr/>
        </p:nvSpPr>
        <p:spPr>
          <a:xfrm>
            <a:off x="900113" y="2009775"/>
            <a:ext cx="2833687" cy="1743075"/>
          </a:xfrm>
          <a:prstGeom prst="rect">
            <a:avLst/>
          </a:prstGeom>
        </p:spPr>
        <p:txBody>
          <a:bodyPr lIns="0" tIns="12700" rIns="0" bIns="0">
            <a:spAutoFit/>
          </a:bodyPr>
          <a:lstStyle/>
          <a:p>
            <a:pPr marL="1535430" fontAlgn="auto">
              <a:spcBef>
                <a:spcPts val="100"/>
              </a:spcBef>
              <a:spcAft>
                <a:spcPts val="0"/>
              </a:spcAft>
              <a:defRPr/>
            </a:pPr>
            <a:r>
              <a:rPr sz="1200" b="1" dirty="0">
                <a:solidFill>
                  <a:srgbClr val="0000CC"/>
                </a:solidFill>
                <a:latin typeface="Calibri"/>
                <a:cs typeface="Calibri"/>
              </a:rPr>
              <a:t>TỔ </a:t>
            </a:r>
            <a:r>
              <a:rPr sz="1200" b="1" spc="-5" dirty="0">
                <a:solidFill>
                  <a:srgbClr val="0000CC"/>
                </a:solidFill>
                <a:latin typeface="Calibri"/>
                <a:cs typeface="Calibri"/>
              </a:rPr>
              <a:t>BIÊN SOẠN</a:t>
            </a:r>
            <a:endParaRPr sz="1200">
              <a:latin typeface="Calibri"/>
              <a:cs typeface="Calibri"/>
            </a:endParaRPr>
          </a:p>
          <a:p>
            <a:pPr marL="241300" indent="-228600" fontAlgn="auto">
              <a:spcBef>
                <a:spcPts val="15"/>
              </a:spcBef>
              <a:spcAft>
                <a:spcPts val="0"/>
              </a:spcAft>
              <a:buFontTx/>
              <a:buAutoNum type="arabicPeriod"/>
              <a:tabLst>
                <a:tab pos="241300" algn="l"/>
              </a:tabLst>
              <a:defRPr/>
            </a:pPr>
            <a:r>
              <a:rPr sz="1100" spc="-5" dirty="0">
                <a:latin typeface="Calibri"/>
                <a:cs typeface="Calibri"/>
              </a:rPr>
              <a:t>Thiếu tướng PGS.TS.BS </a:t>
            </a:r>
            <a:r>
              <a:rPr sz="1100" dirty="0">
                <a:latin typeface="Calibri"/>
                <a:cs typeface="Calibri"/>
              </a:rPr>
              <a:t>Nguyễn </a:t>
            </a:r>
            <a:r>
              <a:rPr sz="1100" spc="-5" dirty="0">
                <a:latin typeface="Calibri"/>
                <a:cs typeface="Calibri"/>
              </a:rPr>
              <a:t>Trường</a:t>
            </a:r>
            <a:r>
              <a:rPr sz="1100" spc="-15" dirty="0">
                <a:latin typeface="Calibri"/>
                <a:cs typeface="Calibri"/>
              </a:rPr>
              <a:t> </a:t>
            </a:r>
            <a:r>
              <a:rPr sz="1100" dirty="0">
                <a:latin typeface="Calibri"/>
                <a:cs typeface="Calibri"/>
              </a:rPr>
              <a:t>Giang</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Thiếu tướng GS.TS.BS Trần Viết Tiến</a:t>
            </a:r>
            <a:endParaRPr sz="1100">
              <a:latin typeface="Calibri"/>
              <a:cs typeface="Calibri"/>
            </a:endParaRPr>
          </a:p>
          <a:p>
            <a:pPr marL="241300" indent="-228600" fontAlgn="auto">
              <a:spcBef>
                <a:spcPts val="15"/>
              </a:spcBef>
              <a:spcAft>
                <a:spcPts val="0"/>
              </a:spcAft>
              <a:buFontTx/>
              <a:buAutoNum type="arabicPeriod"/>
              <a:tabLst>
                <a:tab pos="241300" algn="l"/>
              </a:tabLst>
              <a:defRPr/>
            </a:pPr>
            <a:r>
              <a:rPr sz="1100" spc="-5" dirty="0">
                <a:latin typeface="Calibri"/>
                <a:cs typeface="Calibri"/>
              </a:rPr>
              <a:t>Đại </a:t>
            </a:r>
            <a:r>
              <a:rPr sz="1100" dirty="0">
                <a:latin typeface="Calibri"/>
                <a:cs typeface="Calibri"/>
              </a:rPr>
              <a:t>tá </a:t>
            </a:r>
            <a:r>
              <a:rPr sz="1100" spc="-5" dirty="0">
                <a:latin typeface="Calibri"/>
                <a:cs typeface="Calibri"/>
              </a:rPr>
              <a:t>PGS.TS.BS </a:t>
            </a:r>
            <a:r>
              <a:rPr sz="1100" dirty="0">
                <a:latin typeface="Calibri"/>
                <a:cs typeface="Calibri"/>
              </a:rPr>
              <a:t>Lê </a:t>
            </a:r>
            <a:r>
              <a:rPr sz="1100" spc="-5" dirty="0">
                <a:latin typeface="Calibri"/>
                <a:cs typeface="Calibri"/>
              </a:rPr>
              <a:t>Văn</a:t>
            </a:r>
            <a:r>
              <a:rPr sz="1100" spc="-20" dirty="0">
                <a:latin typeface="Calibri"/>
                <a:cs typeface="Calibri"/>
              </a:rPr>
              <a:t> </a:t>
            </a:r>
            <a:r>
              <a:rPr sz="1100" spc="-5" dirty="0">
                <a:latin typeface="Calibri"/>
                <a:cs typeface="Calibri"/>
              </a:rPr>
              <a:t>Đông</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Đại </a:t>
            </a:r>
            <a:r>
              <a:rPr sz="1100" dirty="0">
                <a:latin typeface="Calibri"/>
                <a:cs typeface="Calibri"/>
              </a:rPr>
              <a:t>tá </a:t>
            </a:r>
            <a:r>
              <a:rPr sz="1100" spc="-5" dirty="0">
                <a:latin typeface="Calibri"/>
                <a:cs typeface="Calibri"/>
              </a:rPr>
              <a:t>PGS.TS.BS </a:t>
            </a:r>
            <a:r>
              <a:rPr sz="1100" dirty="0">
                <a:latin typeface="Calibri"/>
                <a:cs typeface="Calibri"/>
              </a:rPr>
              <a:t>Nguyễn </a:t>
            </a:r>
            <a:r>
              <a:rPr sz="1100" spc="-5" dirty="0">
                <a:latin typeface="Calibri"/>
                <a:cs typeface="Calibri"/>
              </a:rPr>
              <a:t>Thái</a:t>
            </a:r>
            <a:r>
              <a:rPr sz="1100" spc="-10" dirty="0">
                <a:latin typeface="Calibri"/>
                <a:cs typeface="Calibri"/>
              </a:rPr>
              <a:t> </a:t>
            </a:r>
            <a:r>
              <a:rPr sz="1100" spc="-5" dirty="0">
                <a:latin typeface="Calibri"/>
                <a:cs typeface="Calibri"/>
              </a:rPr>
              <a:t>Sơn</a:t>
            </a:r>
            <a:endParaRPr sz="1100">
              <a:latin typeface="Calibri"/>
              <a:cs typeface="Calibri"/>
            </a:endParaRPr>
          </a:p>
          <a:p>
            <a:pPr marL="241300" indent="-228600" fontAlgn="auto">
              <a:spcBef>
                <a:spcPts val="20"/>
              </a:spcBef>
              <a:spcAft>
                <a:spcPts val="0"/>
              </a:spcAft>
              <a:buFontTx/>
              <a:buAutoNum type="arabicPeriod"/>
              <a:tabLst>
                <a:tab pos="241300" algn="l"/>
              </a:tabLst>
              <a:defRPr/>
            </a:pPr>
            <a:r>
              <a:rPr sz="1100" spc="-5" dirty="0">
                <a:latin typeface="Calibri"/>
                <a:cs typeface="Calibri"/>
              </a:rPr>
              <a:t>Đại </a:t>
            </a:r>
            <a:r>
              <a:rPr sz="1100" dirty="0">
                <a:latin typeface="Calibri"/>
                <a:cs typeface="Calibri"/>
              </a:rPr>
              <a:t>tá </a:t>
            </a:r>
            <a:r>
              <a:rPr sz="1100" spc="-5" dirty="0">
                <a:latin typeface="Calibri"/>
                <a:cs typeface="Calibri"/>
              </a:rPr>
              <a:t>PGS.TS.BS Đinh </a:t>
            </a:r>
            <a:r>
              <a:rPr sz="1100" dirty="0">
                <a:latin typeface="Calibri"/>
                <a:cs typeface="Calibri"/>
              </a:rPr>
              <a:t>Hồng</a:t>
            </a:r>
            <a:r>
              <a:rPr sz="1100" spc="-15" dirty="0">
                <a:latin typeface="Calibri"/>
                <a:cs typeface="Calibri"/>
              </a:rPr>
              <a:t> </a:t>
            </a:r>
            <a:r>
              <a:rPr sz="1100" spc="-5" dirty="0">
                <a:latin typeface="Calibri"/>
                <a:cs typeface="Calibri"/>
              </a:rPr>
              <a:t>Dương</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Đại </a:t>
            </a:r>
            <a:r>
              <a:rPr sz="1100" dirty="0">
                <a:latin typeface="Calibri"/>
                <a:cs typeface="Calibri"/>
              </a:rPr>
              <a:t>tá </a:t>
            </a:r>
            <a:r>
              <a:rPr sz="1100" spc="-5" dirty="0">
                <a:latin typeface="Calibri"/>
                <a:cs typeface="Calibri"/>
              </a:rPr>
              <a:t>PGS.TS.BS </a:t>
            </a:r>
            <a:r>
              <a:rPr sz="1100" dirty="0">
                <a:latin typeface="Calibri"/>
                <a:cs typeface="Calibri"/>
              </a:rPr>
              <a:t>Kiều </a:t>
            </a:r>
            <a:r>
              <a:rPr sz="1100" spc="-5" dirty="0">
                <a:latin typeface="Calibri"/>
                <a:cs typeface="Calibri"/>
              </a:rPr>
              <a:t>Chí</a:t>
            </a:r>
            <a:r>
              <a:rPr sz="1100" spc="-45" dirty="0">
                <a:latin typeface="Calibri"/>
                <a:cs typeface="Calibri"/>
              </a:rPr>
              <a:t> </a:t>
            </a:r>
            <a:r>
              <a:rPr sz="1100" spc="-5" dirty="0">
                <a:latin typeface="Calibri"/>
                <a:cs typeface="Calibri"/>
              </a:rPr>
              <a:t>Thành</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Đại </a:t>
            </a:r>
            <a:r>
              <a:rPr sz="1100" dirty="0">
                <a:latin typeface="Calibri"/>
                <a:cs typeface="Calibri"/>
              </a:rPr>
              <a:t>tá </a:t>
            </a:r>
            <a:r>
              <a:rPr sz="1100" spc="-5" dirty="0">
                <a:latin typeface="Calibri"/>
                <a:cs typeface="Calibri"/>
              </a:rPr>
              <a:t>PGS.TS.BS </a:t>
            </a:r>
            <a:r>
              <a:rPr sz="1100" dirty="0">
                <a:latin typeface="Calibri"/>
                <a:cs typeface="Calibri"/>
              </a:rPr>
              <a:t>Trần </a:t>
            </a:r>
            <a:r>
              <a:rPr sz="1100" spc="-5" dirty="0">
                <a:latin typeface="Calibri"/>
                <a:cs typeface="Calibri"/>
              </a:rPr>
              <a:t>Văn</a:t>
            </a:r>
            <a:r>
              <a:rPr sz="1100" spc="-50" dirty="0">
                <a:latin typeface="Calibri"/>
                <a:cs typeface="Calibri"/>
              </a:rPr>
              <a:t> </a:t>
            </a:r>
            <a:r>
              <a:rPr sz="1100" spc="-5" dirty="0">
                <a:latin typeface="Calibri"/>
                <a:cs typeface="Calibri"/>
              </a:rPr>
              <a:t>Tuấn</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Đại </a:t>
            </a:r>
            <a:r>
              <a:rPr sz="1100" dirty="0">
                <a:latin typeface="Calibri"/>
                <a:cs typeface="Calibri"/>
              </a:rPr>
              <a:t>tá </a:t>
            </a:r>
            <a:r>
              <a:rPr sz="1100" spc="-5" dirty="0">
                <a:latin typeface="Calibri"/>
                <a:cs typeface="Calibri"/>
              </a:rPr>
              <a:t>PGS.TS.BS </a:t>
            </a:r>
            <a:r>
              <a:rPr sz="1100" dirty="0">
                <a:latin typeface="Calibri"/>
                <a:cs typeface="Calibri"/>
              </a:rPr>
              <a:t>Hoàng </a:t>
            </a:r>
            <a:r>
              <a:rPr sz="1100" spc="-5" dirty="0">
                <a:latin typeface="Calibri"/>
                <a:cs typeface="Calibri"/>
              </a:rPr>
              <a:t>Tiến</a:t>
            </a:r>
            <a:r>
              <a:rPr sz="1100" spc="-25" dirty="0">
                <a:latin typeface="Calibri"/>
                <a:cs typeface="Calibri"/>
              </a:rPr>
              <a:t> </a:t>
            </a:r>
            <a:r>
              <a:rPr sz="1100" dirty="0">
                <a:latin typeface="Calibri"/>
                <a:cs typeface="Calibri"/>
              </a:rPr>
              <a:t>Tuyên,</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Thượng </a:t>
            </a:r>
            <a:r>
              <a:rPr sz="1100" dirty="0">
                <a:latin typeface="Calibri"/>
                <a:cs typeface="Calibri"/>
              </a:rPr>
              <a:t>tá </a:t>
            </a:r>
            <a:r>
              <a:rPr sz="1100" spc="-5" dirty="0">
                <a:latin typeface="Calibri"/>
                <a:cs typeface="Calibri"/>
              </a:rPr>
              <a:t>PGS.TS.BS Nguyễn </a:t>
            </a:r>
            <a:r>
              <a:rPr sz="1100" dirty="0">
                <a:latin typeface="Calibri"/>
                <a:cs typeface="Calibri"/>
              </a:rPr>
              <a:t>Duy</a:t>
            </a:r>
            <a:r>
              <a:rPr sz="1100" spc="-15" dirty="0">
                <a:latin typeface="Calibri"/>
                <a:cs typeface="Calibri"/>
              </a:rPr>
              <a:t> </a:t>
            </a:r>
            <a:r>
              <a:rPr sz="1100" dirty="0">
                <a:latin typeface="Calibri"/>
                <a:cs typeface="Calibri"/>
              </a:rPr>
              <a:t>Bắc</a:t>
            </a:r>
            <a:endParaRPr sz="1100">
              <a:latin typeface="Calibri"/>
              <a:cs typeface="Calibri"/>
            </a:endParaRPr>
          </a:p>
        </p:txBody>
      </p:sp>
      <p:sp>
        <p:nvSpPr>
          <p:cNvPr id="5" name="object 5"/>
          <p:cNvSpPr txBox="1"/>
          <p:nvPr/>
        </p:nvSpPr>
        <p:spPr>
          <a:xfrm>
            <a:off x="3873500" y="2193925"/>
            <a:ext cx="598488" cy="3263900"/>
          </a:xfrm>
          <a:prstGeom prst="rect">
            <a:avLst/>
          </a:prstGeom>
        </p:spPr>
        <p:txBody>
          <a:bodyPr lIns="0" tIns="10160" rIns="0" bIns="0">
            <a:spAutoFit/>
          </a:bodyPr>
          <a:lstStyle/>
          <a:p>
            <a:pPr marL="12700" algn="just">
              <a:lnSpc>
                <a:spcPct val="102000"/>
              </a:lnSpc>
              <a:spcBef>
                <a:spcPts val="75"/>
              </a:spcBef>
            </a:pPr>
            <a:r>
              <a:rPr lang="en-US" sz="1100">
                <a:latin typeface="Calibri" pitchFamily="34" charset="0"/>
                <a:cs typeface="Calibri" pitchFamily="34" charset="0"/>
              </a:rPr>
              <a:t>Tổ trưởng  Tổ phó</a:t>
            </a:r>
          </a:p>
          <a:p>
            <a:pPr marL="12700" algn="just">
              <a:lnSpc>
                <a:spcPts val="1338"/>
              </a:lnSpc>
              <a:spcBef>
                <a:spcPts val="38"/>
              </a:spcBef>
            </a:pPr>
            <a:r>
              <a:rPr lang="en-US" sz="1100">
                <a:latin typeface="Calibri" pitchFamily="34" charset="0"/>
                <a:cs typeface="Calibri" pitchFamily="34" charset="0"/>
              </a:rPr>
              <a:t>Tổ phó  Ủy viên  Ủy viên  Ủy viên  Ủy viên  Ủy viên</a:t>
            </a:r>
          </a:p>
          <a:p>
            <a:pPr marL="12700" algn="just">
              <a:lnSpc>
                <a:spcPts val="1338"/>
              </a:lnSpc>
              <a:spcBef>
                <a:spcPts val="25"/>
              </a:spcBef>
            </a:pPr>
            <a:r>
              <a:rPr lang="en-US" sz="1100">
                <a:latin typeface="Calibri" pitchFamily="34" charset="0"/>
                <a:cs typeface="Calibri" pitchFamily="34" charset="0"/>
              </a:rPr>
              <a:t>Ủy viên  Ủy viên  Ủy viên</a:t>
            </a:r>
          </a:p>
          <a:p>
            <a:pPr marL="12700" algn="just">
              <a:lnSpc>
                <a:spcPts val="1325"/>
              </a:lnSpc>
              <a:spcBef>
                <a:spcPts val="25"/>
              </a:spcBef>
            </a:pPr>
            <a:r>
              <a:rPr lang="en-US" sz="1100">
                <a:latin typeface="Calibri" pitchFamily="34" charset="0"/>
                <a:cs typeface="Calibri" pitchFamily="34" charset="0"/>
              </a:rPr>
              <a:t>Ủy viên  Ủy viên</a:t>
            </a:r>
          </a:p>
          <a:p>
            <a:pPr marL="12700" algn="just">
              <a:lnSpc>
                <a:spcPts val="1338"/>
              </a:lnSpc>
              <a:spcBef>
                <a:spcPts val="13"/>
              </a:spcBef>
            </a:pPr>
            <a:r>
              <a:rPr lang="en-US" sz="1100">
                <a:latin typeface="Calibri" pitchFamily="34" charset="0"/>
                <a:cs typeface="Calibri" pitchFamily="34" charset="0"/>
              </a:rPr>
              <a:t>Ủy viên  Ủy viên  Ủy viên  Ủy viên</a:t>
            </a:r>
          </a:p>
          <a:p>
            <a:pPr marL="12700" algn="just">
              <a:lnSpc>
                <a:spcPts val="1338"/>
              </a:lnSpc>
              <a:spcBef>
                <a:spcPts val="13"/>
              </a:spcBef>
            </a:pPr>
            <a:r>
              <a:rPr lang="en-US" sz="1100">
                <a:latin typeface="Calibri" pitchFamily="34" charset="0"/>
                <a:cs typeface="Calibri" pitchFamily="34" charset="0"/>
              </a:rPr>
              <a:t>Ủy viên  Ủy viên</a:t>
            </a:r>
          </a:p>
        </p:txBody>
      </p:sp>
      <p:sp>
        <p:nvSpPr>
          <p:cNvPr id="6" name="object 6"/>
          <p:cNvSpPr txBox="1"/>
          <p:nvPr/>
        </p:nvSpPr>
        <p:spPr>
          <a:xfrm>
            <a:off x="900113" y="3729038"/>
            <a:ext cx="2665412" cy="1992312"/>
          </a:xfrm>
          <a:prstGeom prst="rect">
            <a:avLst/>
          </a:prstGeom>
        </p:spPr>
        <p:txBody>
          <a:bodyPr lIns="0" tIns="13335" rIns="0" bIns="0">
            <a:spAutoFit/>
          </a:bodyPr>
          <a:lstStyle/>
          <a:p>
            <a:pPr marL="241300" indent="-228600" fontAlgn="auto">
              <a:spcBef>
                <a:spcPts val="105"/>
              </a:spcBef>
              <a:spcAft>
                <a:spcPts val="0"/>
              </a:spcAft>
              <a:buFontTx/>
              <a:buAutoNum type="arabicPeriod" startAt="10"/>
              <a:tabLst>
                <a:tab pos="241300" algn="l"/>
              </a:tabLst>
              <a:defRPr/>
            </a:pPr>
            <a:r>
              <a:rPr sz="1100" spc="-5" dirty="0">
                <a:latin typeface="Calibri"/>
                <a:cs typeface="Calibri"/>
              </a:rPr>
              <a:t>Thượng </a:t>
            </a:r>
            <a:r>
              <a:rPr sz="1100" dirty="0">
                <a:latin typeface="Calibri"/>
                <a:cs typeface="Calibri"/>
              </a:rPr>
              <a:t>tá </a:t>
            </a:r>
            <a:r>
              <a:rPr sz="1100" spc="-5" dirty="0">
                <a:latin typeface="Calibri"/>
                <a:cs typeface="Calibri"/>
              </a:rPr>
              <a:t>TS.BS Lê </a:t>
            </a:r>
            <a:r>
              <a:rPr sz="1100" dirty="0">
                <a:latin typeface="Calibri"/>
                <a:cs typeface="Calibri"/>
              </a:rPr>
              <a:t>Thị </a:t>
            </a:r>
            <a:r>
              <a:rPr sz="1100" spc="-5" dirty="0">
                <a:latin typeface="Calibri"/>
                <a:cs typeface="Calibri"/>
              </a:rPr>
              <a:t>Thúy</a:t>
            </a:r>
            <a:r>
              <a:rPr sz="1100" spc="-10" dirty="0">
                <a:latin typeface="Calibri"/>
                <a:cs typeface="Calibri"/>
              </a:rPr>
              <a:t> </a:t>
            </a:r>
            <a:r>
              <a:rPr sz="1100" spc="-5" dirty="0">
                <a:latin typeface="Calibri"/>
                <a:cs typeface="Calibri"/>
              </a:rPr>
              <a:t>Hằng</a:t>
            </a:r>
            <a:endParaRPr sz="1100">
              <a:latin typeface="Calibri"/>
              <a:cs typeface="Calibri"/>
            </a:endParaRPr>
          </a:p>
          <a:p>
            <a:pPr marL="241300" indent="-228600" fontAlgn="auto">
              <a:spcBef>
                <a:spcPts val="20"/>
              </a:spcBef>
              <a:spcAft>
                <a:spcPts val="0"/>
              </a:spcAft>
              <a:buFontTx/>
              <a:buAutoNum type="arabicPeriod" startAt="10"/>
              <a:tabLst>
                <a:tab pos="241300" algn="l"/>
              </a:tabLst>
              <a:defRPr/>
            </a:pPr>
            <a:r>
              <a:rPr sz="1100" spc="-5" dirty="0">
                <a:latin typeface="Calibri"/>
                <a:cs typeface="Calibri"/>
              </a:rPr>
              <a:t>Trung </a:t>
            </a:r>
            <a:r>
              <a:rPr sz="1100" dirty="0">
                <a:latin typeface="Calibri"/>
                <a:cs typeface="Calibri"/>
              </a:rPr>
              <a:t>tá </a:t>
            </a:r>
            <a:r>
              <a:rPr sz="1100" spc="-5" dirty="0">
                <a:latin typeface="Calibri"/>
                <a:cs typeface="Calibri"/>
              </a:rPr>
              <a:t>PGS.TS </a:t>
            </a:r>
            <a:r>
              <a:rPr sz="1100" dirty="0">
                <a:latin typeface="Calibri"/>
                <a:cs typeface="Calibri"/>
              </a:rPr>
              <a:t>BS Phạm </a:t>
            </a:r>
            <a:r>
              <a:rPr sz="1100" spc="-5" dirty="0">
                <a:latin typeface="Calibri"/>
                <a:cs typeface="Calibri"/>
              </a:rPr>
              <a:t>Ngọc</a:t>
            </a:r>
            <a:r>
              <a:rPr sz="1100" spc="-40" dirty="0">
                <a:latin typeface="Calibri"/>
                <a:cs typeface="Calibri"/>
              </a:rPr>
              <a:t> </a:t>
            </a:r>
            <a:r>
              <a:rPr sz="1100" spc="-5" dirty="0">
                <a:latin typeface="Calibri"/>
                <a:cs typeface="Calibri"/>
              </a:rPr>
              <a:t>Hùng</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Trung </a:t>
            </a:r>
            <a:r>
              <a:rPr sz="1100" dirty="0">
                <a:latin typeface="Calibri"/>
                <a:cs typeface="Calibri"/>
              </a:rPr>
              <a:t>tá </a:t>
            </a:r>
            <a:r>
              <a:rPr sz="1100" spc="-5" dirty="0">
                <a:latin typeface="Calibri"/>
                <a:cs typeface="Calibri"/>
              </a:rPr>
              <a:t>TS.BS </a:t>
            </a:r>
            <a:r>
              <a:rPr sz="1100" dirty="0">
                <a:latin typeface="Calibri"/>
                <a:cs typeface="Calibri"/>
              </a:rPr>
              <a:t>Lê </a:t>
            </a:r>
            <a:r>
              <a:rPr sz="1100" spc="-5" dirty="0">
                <a:latin typeface="Calibri"/>
                <a:cs typeface="Calibri"/>
              </a:rPr>
              <a:t>Văn</a:t>
            </a:r>
            <a:r>
              <a:rPr sz="1100" spc="-25" dirty="0">
                <a:latin typeface="Calibri"/>
                <a:cs typeface="Calibri"/>
              </a:rPr>
              <a:t> </a:t>
            </a:r>
            <a:r>
              <a:rPr sz="1100" spc="-5" dirty="0">
                <a:latin typeface="Calibri"/>
                <a:cs typeface="Calibri"/>
              </a:rPr>
              <a:t>Nam</a:t>
            </a:r>
            <a:endParaRPr sz="1100">
              <a:latin typeface="Calibri"/>
              <a:cs typeface="Calibri"/>
            </a:endParaRPr>
          </a:p>
          <a:p>
            <a:pPr marL="241300" indent="-228600" fontAlgn="auto">
              <a:spcBef>
                <a:spcPts val="10"/>
              </a:spcBef>
              <a:spcAft>
                <a:spcPts val="0"/>
              </a:spcAft>
              <a:buFontTx/>
              <a:buAutoNum type="arabicPeriod" startAt="10"/>
              <a:tabLst>
                <a:tab pos="241300" algn="l"/>
              </a:tabLst>
              <a:defRPr/>
            </a:pPr>
            <a:r>
              <a:rPr sz="1100" spc="-5" dirty="0">
                <a:latin typeface="Calibri"/>
                <a:cs typeface="Calibri"/>
              </a:rPr>
              <a:t>Trung </a:t>
            </a:r>
            <a:r>
              <a:rPr sz="1100" dirty="0">
                <a:latin typeface="Calibri"/>
                <a:cs typeface="Calibri"/>
              </a:rPr>
              <a:t>tá </a:t>
            </a:r>
            <a:r>
              <a:rPr sz="1100" spc="-5" dirty="0">
                <a:latin typeface="Calibri"/>
                <a:cs typeface="Calibri"/>
              </a:rPr>
              <a:t>TS.BS Đào </a:t>
            </a:r>
            <a:r>
              <a:rPr sz="1100" dirty="0">
                <a:latin typeface="Calibri"/>
                <a:cs typeface="Calibri"/>
              </a:rPr>
              <a:t>Ngọc</a:t>
            </a:r>
            <a:r>
              <a:rPr sz="1100" spc="-15" dirty="0">
                <a:latin typeface="Calibri"/>
                <a:cs typeface="Calibri"/>
              </a:rPr>
              <a:t> </a:t>
            </a:r>
            <a:r>
              <a:rPr sz="1100" spc="-5" dirty="0">
                <a:latin typeface="Calibri"/>
                <a:cs typeface="Calibri"/>
              </a:rPr>
              <a:t>Bằng</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PGS.TS. </a:t>
            </a:r>
            <a:r>
              <a:rPr sz="1100" dirty="0">
                <a:latin typeface="Calibri"/>
                <a:cs typeface="Calibri"/>
              </a:rPr>
              <a:t>Nguyễn </a:t>
            </a:r>
            <a:r>
              <a:rPr sz="1100" spc="-5" dirty="0">
                <a:latin typeface="Calibri"/>
                <a:cs typeface="Calibri"/>
              </a:rPr>
              <a:t>Thanh</a:t>
            </a:r>
            <a:r>
              <a:rPr sz="1100" spc="-20" dirty="0">
                <a:latin typeface="Calibri"/>
                <a:cs typeface="Calibri"/>
              </a:rPr>
              <a:t> </a:t>
            </a:r>
            <a:r>
              <a:rPr sz="1100" spc="-5" dirty="0">
                <a:latin typeface="Calibri"/>
                <a:cs typeface="Calibri"/>
              </a:rPr>
              <a:t>Đề</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TS. </a:t>
            </a:r>
            <a:r>
              <a:rPr sz="1100" dirty="0">
                <a:latin typeface="Calibri"/>
                <a:cs typeface="Calibri"/>
              </a:rPr>
              <a:t>Nguyễn Bá</a:t>
            </a:r>
            <a:r>
              <a:rPr sz="1100" spc="-20" dirty="0">
                <a:latin typeface="Calibri"/>
                <a:cs typeface="Calibri"/>
              </a:rPr>
              <a:t> </a:t>
            </a:r>
            <a:r>
              <a:rPr sz="1100" dirty="0">
                <a:latin typeface="Calibri"/>
                <a:cs typeface="Calibri"/>
              </a:rPr>
              <a:t>Minh</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TS. Thái Văn </a:t>
            </a:r>
            <a:r>
              <a:rPr sz="1100" dirty="0">
                <a:latin typeface="Calibri"/>
                <a:cs typeface="Calibri"/>
              </a:rPr>
              <a:t>Tài</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PGS.TS </a:t>
            </a:r>
            <a:r>
              <a:rPr sz="1100" dirty="0">
                <a:latin typeface="Calibri"/>
                <a:cs typeface="Calibri"/>
              </a:rPr>
              <a:t>Nguyễn Xuân</a:t>
            </a:r>
            <a:r>
              <a:rPr sz="1100" spc="-35" dirty="0">
                <a:latin typeface="Calibri"/>
                <a:cs typeface="Calibri"/>
              </a:rPr>
              <a:t> </a:t>
            </a:r>
            <a:r>
              <a:rPr sz="1100" spc="-5" dirty="0">
                <a:latin typeface="Calibri"/>
                <a:cs typeface="Calibri"/>
              </a:rPr>
              <a:t>Thành</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PGS.TS </a:t>
            </a:r>
            <a:r>
              <a:rPr sz="1100" dirty="0">
                <a:latin typeface="Calibri"/>
                <a:cs typeface="Calibri"/>
              </a:rPr>
              <a:t>Nguyễn Thị </a:t>
            </a:r>
            <a:r>
              <a:rPr sz="1100" spc="-5" dirty="0">
                <a:latin typeface="Calibri"/>
                <a:cs typeface="Calibri"/>
              </a:rPr>
              <a:t>Kim</a:t>
            </a:r>
            <a:r>
              <a:rPr sz="1100" spc="-35" dirty="0">
                <a:latin typeface="Calibri"/>
                <a:cs typeface="Calibri"/>
              </a:rPr>
              <a:t> </a:t>
            </a:r>
            <a:r>
              <a:rPr sz="1100" spc="-5" dirty="0">
                <a:latin typeface="Calibri"/>
                <a:cs typeface="Calibri"/>
              </a:rPr>
              <a:t>Phụng</a:t>
            </a:r>
            <a:endParaRPr sz="1100">
              <a:latin typeface="Calibri"/>
              <a:cs typeface="Calibri"/>
            </a:endParaRPr>
          </a:p>
          <a:p>
            <a:pPr marL="241300" indent="-228600" fontAlgn="auto">
              <a:spcBef>
                <a:spcPts val="25"/>
              </a:spcBef>
              <a:spcAft>
                <a:spcPts val="0"/>
              </a:spcAft>
              <a:buFontTx/>
              <a:buAutoNum type="arabicPeriod" startAt="10"/>
              <a:tabLst>
                <a:tab pos="241300" algn="l"/>
              </a:tabLst>
              <a:defRPr/>
            </a:pPr>
            <a:r>
              <a:rPr sz="1100" spc="-5" dirty="0">
                <a:latin typeface="Calibri"/>
                <a:cs typeface="Calibri"/>
              </a:rPr>
              <a:t>TS. </a:t>
            </a:r>
            <a:r>
              <a:rPr sz="1100" dirty="0">
                <a:latin typeface="Calibri"/>
                <a:cs typeface="Calibri"/>
              </a:rPr>
              <a:t>Lê Mạnh</a:t>
            </a:r>
            <a:r>
              <a:rPr sz="1100" spc="-15" dirty="0">
                <a:latin typeface="Calibri"/>
                <a:cs typeface="Calibri"/>
              </a:rPr>
              <a:t> </a:t>
            </a:r>
            <a:r>
              <a:rPr sz="1100" spc="-5" dirty="0">
                <a:latin typeface="Calibri"/>
                <a:cs typeface="Calibri"/>
              </a:rPr>
              <a:t>Hùng</a:t>
            </a:r>
            <a:endParaRPr sz="1100">
              <a:latin typeface="Calibri"/>
              <a:cs typeface="Calibri"/>
            </a:endParaRPr>
          </a:p>
          <a:p>
            <a:pPr marL="1334135" fontAlgn="auto">
              <a:spcBef>
                <a:spcPts val="630"/>
              </a:spcBef>
              <a:spcAft>
                <a:spcPts val="0"/>
              </a:spcAft>
              <a:defRPr/>
            </a:pPr>
            <a:r>
              <a:rPr sz="1200" b="1" dirty="0">
                <a:solidFill>
                  <a:srgbClr val="0000CC"/>
                </a:solidFill>
                <a:latin typeface="Calibri"/>
                <a:cs typeface="Calibri"/>
              </a:rPr>
              <a:t>TỔ THƯ KÝ BIÊN</a:t>
            </a:r>
            <a:r>
              <a:rPr sz="1200" b="1" spc="-110" dirty="0">
                <a:solidFill>
                  <a:srgbClr val="0000CC"/>
                </a:solidFill>
                <a:latin typeface="Calibri"/>
                <a:cs typeface="Calibri"/>
              </a:rPr>
              <a:t> </a:t>
            </a:r>
            <a:r>
              <a:rPr sz="1200" b="1" dirty="0">
                <a:solidFill>
                  <a:srgbClr val="0000CC"/>
                </a:solidFill>
                <a:latin typeface="Calibri"/>
                <a:cs typeface="Calibri"/>
              </a:rPr>
              <a:t>TẬP</a:t>
            </a:r>
            <a:endParaRPr sz="1200">
              <a:latin typeface="Calibri"/>
              <a:cs typeface="Calibri"/>
            </a:endParaRPr>
          </a:p>
        </p:txBody>
      </p:sp>
      <p:sp>
        <p:nvSpPr>
          <p:cNvPr id="7" name="object 7"/>
          <p:cNvSpPr txBox="1"/>
          <p:nvPr/>
        </p:nvSpPr>
        <p:spPr>
          <a:xfrm>
            <a:off x="900113" y="5773738"/>
            <a:ext cx="2338387" cy="704850"/>
          </a:xfrm>
          <a:prstGeom prst="rect">
            <a:avLst/>
          </a:prstGeom>
        </p:spPr>
        <p:txBody>
          <a:bodyPr lIns="0" tIns="12700" rIns="0" bIns="0">
            <a:spAutoFit/>
          </a:bodyPr>
          <a:lstStyle/>
          <a:p>
            <a:pPr marL="241300" indent="-228600" fontAlgn="auto">
              <a:spcBef>
                <a:spcPts val="100"/>
              </a:spcBef>
              <a:spcAft>
                <a:spcPts val="0"/>
              </a:spcAft>
              <a:buFontTx/>
              <a:buAutoNum type="arabicPeriod"/>
              <a:tabLst>
                <a:tab pos="241300" algn="l"/>
              </a:tabLst>
              <a:defRPr/>
            </a:pPr>
            <a:r>
              <a:rPr sz="1100" spc="-5" dirty="0">
                <a:latin typeface="Calibri"/>
                <a:cs typeface="Calibri"/>
              </a:rPr>
              <a:t>Trung </a:t>
            </a:r>
            <a:r>
              <a:rPr sz="1100" dirty="0">
                <a:latin typeface="Calibri"/>
                <a:cs typeface="Calibri"/>
              </a:rPr>
              <a:t>tá </a:t>
            </a:r>
            <a:r>
              <a:rPr sz="1100" spc="-5" dirty="0">
                <a:latin typeface="Calibri"/>
                <a:cs typeface="Calibri"/>
              </a:rPr>
              <a:t>PGS.TS.BS Phạm Ngọc Hùng</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TS. </a:t>
            </a:r>
            <a:r>
              <a:rPr sz="1100" dirty="0">
                <a:latin typeface="Calibri"/>
                <a:cs typeface="Calibri"/>
              </a:rPr>
              <a:t>Lê </a:t>
            </a:r>
            <a:r>
              <a:rPr sz="1100" spc="-5" dirty="0">
                <a:latin typeface="Calibri"/>
                <a:cs typeface="Calibri"/>
              </a:rPr>
              <a:t>Văn </a:t>
            </a:r>
            <a:r>
              <a:rPr sz="1100" dirty="0">
                <a:latin typeface="Calibri"/>
                <a:cs typeface="Calibri"/>
              </a:rPr>
              <a:t>Tuấn</a:t>
            </a:r>
            <a:endParaRPr sz="1100">
              <a:latin typeface="Calibri"/>
              <a:cs typeface="Calibri"/>
            </a:endParaRPr>
          </a:p>
          <a:p>
            <a:pPr marL="241300" indent="-228600" fontAlgn="auto">
              <a:spcBef>
                <a:spcPts val="25"/>
              </a:spcBef>
              <a:spcAft>
                <a:spcPts val="0"/>
              </a:spcAft>
              <a:buFontTx/>
              <a:buAutoNum type="arabicPeriod"/>
              <a:tabLst>
                <a:tab pos="241300" algn="l"/>
              </a:tabLst>
              <a:defRPr/>
            </a:pPr>
            <a:r>
              <a:rPr sz="1100" spc="-5" dirty="0">
                <a:latin typeface="Calibri"/>
                <a:cs typeface="Calibri"/>
              </a:rPr>
              <a:t>Thiếu </a:t>
            </a:r>
            <a:r>
              <a:rPr sz="1100" dirty="0">
                <a:latin typeface="Calibri"/>
                <a:cs typeface="Calibri"/>
              </a:rPr>
              <a:t>tá BS. </a:t>
            </a:r>
            <a:r>
              <a:rPr sz="1100" spc="-5" dirty="0">
                <a:latin typeface="Calibri"/>
                <a:cs typeface="Calibri"/>
              </a:rPr>
              <a:t>Nguyễn Văn</a:t>
            </a:r>
            <a:r>
              <a:rPr sz="1100" spc="-25" dirty="0">
                <a:latin typeface="Calibri"/>
                <a:cs typeface="Calibri"/>
              </a:rPr>
              <a:t> </a:t>
            </a:r>
            <a:r>
              <a:rPr sz="1100" spc="-5" dirty="0">
                <a:latin typeface="Calibri"/>
                <a:cs typeface="Calibri"/>
              </a:rPr>
              <a:t>Thắng</a:t>
            </a:r>
            <a:endParaRPr sz="1100">
              <a:latin typeface="Calibri"/>
              <a:cs typeface="Calibri"/>
            </a:endParaRPr>
          </a:p>
          <a:p>
            <a:pPr marL="241300" indent="-228600" fontAlgn="auto">
              <a:spcBef>
                <a:spcPts val="10"/>
              </a:spcBef>
              <a:spcAft>
                <a:spcPts val="0"/>
              </a:spcAft>
              <a:buFontTx/>
              <a:buAutoNum type="arabicPeriod"/>
              <a:tabLst>
                <a:tab pos="241300" algn="l"/>
              </a:tabLst>
              <a:defRPr/>
            </a:pPr>
            <a:r>
              <a:rPr sz="1100" dirty="0">
                <a:latin typeface="Calibri"/>
                <a:cs typeface="Calibri"/>
              </a:rPr>
              <a:t>BS. Nguyễn Thị </a:t>
            </a:r>
            <a:r>
              <a:rPr sz="1100" spc="-5" dirty="0">
                <a:latin typeface="Calibri"/>
                <a:cs typeface="Calibri"/>
              </a:rPr>
              <a:t>Thu</a:t>
            </a:r>
            <a:r>
              <a:rPr sz="1100" spc="-30" dirty="0">
                <a:latin typeface="Calibri"/>
                <a:cs typeface="Calibri"/>
              </a:rPr>
              <a:t> </a:t>
            </a:r>
            <a:r>
              <a:rPr sz="1100" spc="-5" dirty="0">
                <a:latin typeface="Calibri"/>
                <a:cs typeface="Calibri"/>
              </a:rPr>
              <a:t>Hằng</a:t>
            </a:r>
            <a:endParaRPr sz="1100">
              <a:latin typeface="Calibri"/>
              <a:cs typeface="Calibri"/>
            </a:endParaRPr>
          </a:p>
        </p:txBody>
      </p:sp>
      <p:sp>
        <p:nvSpPr>
          <p:cNvPr id="8" name="object 8"/>
          <p:cNvSpPr txBox="1"/>
          <p:nvPr/>
        </p:nvSpPr>
        <p:spPr>
          <a:xfrm>
            <a:off x="3873500" y="5773738"/>
            <a:ext cx="598488" cy="704850"/>
          </a:xfrm>
          <a:prstGeom prst="rect">
            <a:avLst/>
          </a:prstGeom>
        </p:spPr>
        <p:txBody>
          <a:bodyPr lIns="0" tIns="10795" rIns="0" bIns="0">
            <a:spAutoFit/>
          </a:bodyPr>
          <a:lstStyle/>
          <a:p>
            <a:pPr marL="12700">
              <a:lnSpc>
                <a:spcPct val="101000"/>
              </a:lnSpc>
              <a:spcBef>
                <a:spcPts val="88"/>
              </a:spcBef>
            </a:pPr>
            <a:r>
              <a:rPr lang="en-US" sz="1100">
                <a:latin typeface="Calibri" pitchFamily="34" charset="0"/>
                <a:cs typeface="Calibri" pitchFamily="34" charset="0"/>
              </a:rPr>
              <a:t>Tổ trưởng  Ủy viên  Ủy viên  Ủy viên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1513" y="438150"/>
            <a:ext cx="3671887" cy="303213"/>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Bộ </a:t>
            </a:r>
            <a:r>
              <a:rPr sz="900" i="1" spc="-5" dirty="0">
                <a:solidFill>
                  <a:srgbClr val="221F1F"/>
                </a:solidFill>
                <a:latin typeface="Calibri"/>
                <a:cs typeface="Calibri"/>
              </a:rPr>
              <a:t>Giáo </a:t>
            </a:r>
            <a:r>
              <a:rPr sz="900" i="1" dirty="0">
                <a:solidFill>
                  <a:srgbClr val="221F1F"/>
                </a:solidFill>
                <a:latin typeface="Calibri"/>
                <a:cs typeface="Calibri"/>
              </a:rPr>
              <a:t>dục </a:t>
            </a:r>
            <a:r>
              <a:rPr sz="900" i="1" spc="-5" dirty="0">
                <a:solidFill>
                  <a:srgbClr val="221F1F"/>
                </a:solidFill>
                <a:latin typeface="Calibri"/>
                <a:cs typeface="Calibri"/>
              </a:rPr>
              <a:t>và </a:t>
            </a:r>
            <a:r>
              <a:rPr sz="900" i="1" dirty="0">
                <a:solidFill>
                  <a:srgbClr val="221F1F"/>
                </a:solidFill>
                <a:latin typeface="Calibri"/>
                <a:cs typeface="Calibri"/>
              </a:rPr>
              <a:t>Đào</a:t>
            </a:r>
            <a:r>
              <a:rPr sz="900" i="1" spc="-30" dirty="0">
                <a:solidFill>
                  <a:srgbClr val="221F1F"/>
                </a:solidFill>
                <a:latin typeface="Calibri"/>
                <a:cs typeface="Calibri"/>
              </a:rPr>
              <a:t> </a:t>
            </a:r>
            <a:r>
              <a:rPr sz="900" i="1" dirty="0">
                <a:solidFill>
                  <a:srgbClr val="221F1F"/>
                </a:solidFill>
                <a:latin typeface="Calibri"/>
                <a:cs typeface="Calibri"/>
              </a:rPr>
              <a:t>tạo</a:t>
            </a:r>
            <a:endParaRPr sz="900">
              <a:latin typeface="Calibri"/>
              <a:cs typeface="Calibri"/>
            </a:endParaRPr>
          </a:p>
          <a:p>
            <a:pPr marL="12700" fontAlgn="auto">
              <a:spcBef>
                <a:spcPts val="25"/>
              </a:spcBef>
              <a:spcAft>
                <a:spcPts val="0"/>
              </a:spcAft>
              <a:defRPr/>
            </a:pPr>
            <a:r>
              <a:rPr sz="900" i="1" dirty="0">
                <a:solidFill>
                  <a:srgbClr val="221F1F"/>
                </a:solidFill>
                <a:latin typeface="Calibri"/>
                <a:cs typeface="Calibri"/>
              </a:rPr>
              <a:t>100 </a:t>
            </a:r>
            <a:r>
              <a:rPr sz="900" i="1" spc="-5" dirty="0">
                <a:solidFill>
                  <a:srgbClr val="221F1F"/>
                </a:solidFill>
                <a:latin typeface="Calibri"/>
                <a:cs typeface="Calibri"/>
              </a:rPr>
              <a:t>câu hỏi </a:t>
            </a:r>
            <a:r>
              <a:rPr sz="900" i="1" dirty="0">
                <a:solidFill>
                  <a:srgbClr val="221F1F"/>
                </a:solidFill>
                <a:latin typeface="Calibri"/>
                <a:cs typeface="Calibri"/>
              </a:rPr>
              <a:t>- </a:t>
            </a:r>
            <a:r>
              <a:rPr sz="900" i="1" spc="-5" dirty="0">
                <a:solidFill>
                  <a:srgbClr val="221F1F"/>
                </a:solidFill>
                <a:latin typeface="Calibri"/>
                <a:cs typeface="Calibri"/>
              </a:rPr>
              <a:t>đáp về phòng, chống </a:t>
            </a:r>
            <a:r>
              <a:rPr sz="900" i="1" dirty="0">
                <a:solidFill>
                  <a:srgbClr val="221F1F"/>
                </a:solidFill>
                <a:latin typeface="Calibri"/>
                <a:cs typeface="Calibri"/>
              </a:rPr>
              <a:t>dịch </a:t>
            </a:r>
            <a:r>
              <a:rPr sz="900" i="1" spc="-5" dirty="0">
                <a:solidFill>
                  <a:srgbClr val="221F1F"/>
                </a:solidFill>
                <a:latin typeface="Calibri"/>
                <a:cs typeface="Calibri"/>
              </a:rPr>
              <a:t>bệnh Covid-19 trong </a:t>
            </a:r>
            <a:r>
              <a:rPr sz="900" i="1" dirty="0">
                <a:solidFill>
                  <a:srgbClr val="221F1F"/>
                </a:solidFill>
                <a:latin typeface="Calibri"/>
                <a:cs typeface="Calibri"/>
              </a:rPr>
              <a:t>các </a:t>
            </a:r>
            <a:r>
              <a:rPr sz="900" i="1" spc="-5" dirty="0">
                <a:solidFill>
                  <a:srgbClr val="221F1F"/>
                </a:solidFill>
                <a:latin typeface="Calibri"/>
                <a:cs typeface="Calibri"/>
              </a:rPr>
              <a:t>cơ </a:t>
            </a:r>
            <a:r>
              <a:rPr sz="900" i="1" dirty="0">
                <a:solidFill>
                  <a:srgbClr val="221F1F"/>
                </a:solidFill>
                <a:latin typeface="Calibri"/>
                <a:cs typeface="Calibri"/>
              </a:rPr>
              <a:t>sở </a:t>
            </a:r>
            <a:r>
              <a:rPr sz="900" i="1" spc="-5" dirty="0">
                <a:solidFill>
                  <a:srgbClr val="221F1F"/>
                </a:solidFill>
                <a:latin typeface="Calibri"/>
                <a:cs typeface="Calibri"/>
              </a:rPr>
              <a:t>giáo</a:t>
            </a:r>
            <a:r>
              <a:rPr sz="900" i="1" spc="30" dirty="0">
                <a:solidFill>
                  <a:srgbClr val="221F1F"/>
                </a:solidFill>
                <a:latin typeface="Calibri"/>
                <a:cs typeface="Calibri"/>
              </a:rPr>
              <a:t> </a:t>
            </a:r>
            <a:r>
              <a:rPr sz="900" i="1" dirty="0">
                <a:solidFill>
                  <a:srgbClr val="221F1F"/>
                </a:solidFill>
                <a:latin typeface="Calibri"/>
                <a:cs typeface="Calibri"/>
              </a:rPr>
              <a:t>dục</a:t>
            </a:r>
            <a:endParaRPr sz="900">
              <a:latin typeface="Calibri"/>
              <a:cs typeface="Calibri"/>
            </a:endParaRPr>
          </a:p>
        </p:txBody>
      </p:sp>
      <p:sp>
        <p:nvSpPr>
          <p:cNvPr id="57346" name="object 3"/>
          <p:cNvSpPr>
            <a:spLocks noChangeArrowheads="1"/>
          </p:cNvSpPr>
          <p:nvPr/>
        </p:nvSpPr>
        <p:spPr bwMode="auto">
          <a:xfrm>
            <a:off x="1039813" y="914400"/>
            <a:ext cx="3732212" cy="27305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 name="object 4"/>
          <p:cNvSpPr txBox="1"/>
          <p:nvPr/>
        </p:nvSpPr>
        <p:spPr>
          <a:xfrm>
            <a:off x="900113" y="3868738"/>
            <a:ext cx="3887787" cy="2547937"/>
          </a:xfrm>
          <a:prstGeom prst="rect">
            <a:avLst/>
          </a:prstGeom>
        </p:spPr>
        <p:txBody>
          <a:bodyPr lIns="0" tIns="91440" rIns="0" bIns="0">
            <a:spAutoFit/>
          </a:bodyPr>
          <a:lstStyle/>
          <a:p>
            <a:pPr marL="241300" indent="-228600" algn="just">
              <a:spcBef>
                <a:spcPts val="725"/>
              </a:spcBef>
              <a:buFontTx/>
              <a:buAutoNum type="arabicPeriod" startAt="96"/>
              <a:tabLst>
                <a:tab pos="241300" algn="l"/>
              </a:tabLst>
            </a:pPr>
            <a:r>
              <a:rPr lang="en-US" sz="1100" b="1">
                <a:solidFill>
                  <a:srgbClr val="0000CC"/>
                </a:solidFill>
                <a:latin typeface="Calibri" pitchFamily="34" charset="0"/>
                <a:cs typeface="Calibri" pitchFamily="34" charset="0"/>
              </a:rPr>
              <a:t>Vì sao phải rửa tay bằng xà phòng?</a:t>
            </a:r>
            <a:endParaRPr lang="en-US" sz="1100">
              <a:latin typeface="Calibri" pitchFamily="34" charset="0"/>
              <a:cs typeface="Calibri" pitchFamily="34" charset="0"/>
            </a:endParaRPr>
          </a:p>
          <a:p>
            <a:pPr marL="241300" indent="-228600" algn="just">
              <a:lnSpc>
                <a:spcPct val="102000"/>
              </a:lnSpc>
              <a:spcBef>
                <a:spcPts val="600"/>
              </a:spcBef>
              <a:tabLst>
                <a:tab pos="241300" algn="l"/>
              </a:tabLst>
            </a:pPr>
            <a:r>
              <a:rPr lang="en-US" sz="1100">
                <a:latin typeface="Calibri" pitchFamily="34" charset="0"/>
                <a:cs typeface="Calibri" pitchFamily="34" charset="0"/>
              </a:rPr>
              <a:t>Rửa tay bằng nước sạch mới làm giảm tác nhân như vi khuẩn,  virus... Xà phòng là một hợp chất chứa acid béo este hóa và  hydroxit natri hoặc hydroxit kali có tính năng tẩy rửa. Nhờ chất  tẩy rửa có trong thành phần cấu tạo mà xà phòng có tính năng  làm sạch. Những chất tẩy rửa này có sức căng bề mặt lớn, có  tác dụng loại bỏ chất bẩn, chất hữu cơ có trên bàn tay. Vì vậy,  rửa tay bằng xà phòng làm giảm hơn nữa nguy cơ nhiễm virus  gây bệnh Covid-19.</a:t>
            </a:r>
          </a:p>
          <a:p>
            <a:pPr marL="241300" indent="-228600" algn="just">
              <a:lnSpc>
                <a:spcPct val="102000"/>
              </a:lnSpc>
              <a:spcBef>
                <a:spcPts val="600"/>
              </a:spcBef>
              <a:tabLst>
                <a:tab pos="241300" algn="l"/>
              </a:tabLst>
            </a:pPr>
            <a:r>
              <a:rPr lang="en-US" sz="1100">
                <a:latin typeface="Calibri" pitchFamily="34" charset="0"/>
                <a:cs typeface="Calibri" pitchFamily="34" charset="0"/>
              </a:rPr>
              <a:t>Tuy nhiên lưu ý cần sử dụng loại xà phòng sát trùng mới có hiệu  quả tiêu diệt virus gây bệnh Covid-19.</a:t>
            </a:r>
          </a:p>
          <a:p>
            <a:pPr marL="241300" indent="-228600" algn="just">
              <a:lnSpc>
                <a:spcPct val="102000"/>
              </a:lnSpc>
              <a:spcBef>
                <a:spcPts val="600"/>
              </a:spcBef>
              <a:buFontTx/>
              <a:buAutoNum type="arabicPeriod" startAt="97"/>
              <a:tabLst>
                <a:tab pos="241300" algn="l"/>
              </a:tabLst>
            </a:pPr>
            <a:r>
              <a:rPr lang="en-US" sz="1100" b="1">
                <a:solidFill>
                  <a:srgbClr val="0000CC"/>
                </a:solidFill>
                <a:latin typeface="Calibri" pitchFamily="34" charset="0"/>
                <a:cs typeface="Calibri" pitchFamily="34" charset="0"/>
              </a:rPr>
              <a:t>Vì sao khi rửa tay với xà phòng cần phải rửa tối thiểu trong 30  giây?</a:t>
            </a:r>
            <a:endParaRPr lang="en-US" sz="1100">
              <a:latin typeface="Calibri" pitchFamily="34" charset="0"/>
              <a:cs typeface="Calibri" pitchFamily="34" charset="0"/>
            </a:endParaRPr>
          </a:p>
        </p:txBody>
      </p:sp>
      <p:sp>
        <p:nvSpPr>
          <p:cNvPr id="57348" name="object 5"/>
          <p:cNvSpPr>
            <a:spLocks noGrp="1"/>
          </p:cNvSpPr>
          <p:nvPr>
            <p:ph type="sldNum" sz="quarter" idx="12"/>
          </p:nvPr>
        </p:nvSpPr>
        <p:spPr bwMode="auto">
          <a:noFill/>
          <a:ln>
            <a:miter lim="800000"/>
            <a:headEnd/>
            <a:tailEnd/>
          </a:ln>
        </p:spPr>
        <p:txBody>
          <a:bodyPr/>
          <a:lstStyle/>
          <a:p>
            <a:pPr marL="25400"/>
            <a:fld id="{728C855D-60A9-4113-B6E5-8B0DFFF22251}" type="slidenum">
              <a:rPr lang="en-US"/>
              <a:pPr marL="2540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object 3"/>
          <p:cNvSpPr>
            <a:spLocks noGrp="1"/>
          </p:cNvSpPr>
          <p:nvPr>
            <p:ph type="sldNum" sz="quarter" idx="12"/>
          </p:nvPr>
        </p:nvSpPr>
        <p:spPr bwMode="auto">
          <a:noFill/>
          <a:ln>
            <a:miter lim="800000"/>
            <a:headEnd/>
            <a:tailEnd/>
          </a:ln>
        </p:spPr>
        <p:txBody>
          <a:bodyPr/>
          <a:lstStyle/>
          <a:p>
            <a:pPr marL="25400"/>
            <a:fld id="{DA4853B5-E0D8-43E8-BCAE-A68ED79BA233}" type="slidenum">
              <a:rPr lang="en-US"/>
              <a:pPr marL="25400"/>
              <a:t>51</a:t>
            </a:fld>
            <a:endParaRPr lang="en-US"/>
          </a:p>
        </p:txBody>
      </p:sp>
      <p:sp>
        <p:nvSpPr>
          <p:cNvPr id="2" name="object 2"/>
          <p:cNvSpPr txBox="1"/>
          <p:nvPr/>
        </p:nvSpPr>
        <p:spPr>
          <a:xfrm>
            <a:off x="852488" y="579438"/>
            <a:ext cx="3935412" cy="5986462"/>
          </a:xfrm>
          <a:prstGeom prst="rect">
            <a:avLst/>
          </a:prstGeom>
        </p:spPr>
        <p:txBody>
          <a:bodyPr lIns="0" tIns="12700" rIns="0" bIns="0">
            <a:spAutoFit/>
          </a:bodyPr>
          <a:lstStyle/>
          <a:p>
            <a:pPr marL="2149475">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49475">
              <a:spcBef>
                <a:spcPts val="50"/>
              </a:spcBef>
            </a:pPr>
            <a:endParaRPr lang="en-US" sz="1100">
              <a:latin typeface="Times New Roman" pitchFamily="18" charset="0"/>
              <a:cs typeface="Times New Roman" pitchFamily="18" charset="0"/>
            </a:endParaRPr>
          </a:p>
          <a:p>
            <a:pPr marL="2149475" algn="just">
              <a:lnSpc>
                <a:spcPct val="102000"/>
              </a:lnSpc>
            </a:pPr>
            <a:r>
              <a:rPr lang="en-US" sz="1100">
                <a:latin typeface="Calibri" pitchFamily="34" charset="0"/>
                <a:cs typeface="Calibri" pitchFamily="34" charset="0"/>
              </a:rPr>
              <a:t>Vì đây là thời gian tối thiểu để thực hiện đủ 6 bước rửa tay  thường quy. Mặt khác, muốn tăng hiệu quả sát trùng của xà  phòng thì cần thời gian để hóa chất trong xà phòng tiêu diệt tác  nhân gây bệnh trên tay.</a:t>
            </a:r>
          </a:p>
          <a:p>
            <a:pPr marL="2149475" algn="just">
              <a:lnSpc>
                <a:spcPct val="101000"/>
              </a:lnSpc>
              <a:spcBef>
                <a:spcPts val="600"/>
              </a:spcBef>
              <a:buFontTx/>
              <a:buAutoNum type="arabicPeriod" startAt="98"/>
            </a:pPr>
            <a:r>
              <a:rPr lang="en-US" sz="1100" b="1">
                <a:solidFill>
                  <a:srgbClr val="0000CC"/>
                </a:solidFill>
                <a:latin typeface="Calibri" pitchFamily="34" charset="0"/>
                <a:cs typeface="Calibri" pitchFamily="34" charset="0"/>
              </a:rPr>
              <a:t>Dung dịch rửa tay khô phải bảo đảm điều kiện gì mới có thể  sử dụng để rửa tay khô phòng lây nhiễm virus gây bệnh Covid-  19?</a:t>
            </a:r>
            <a:endParaRPr lang="en-US" sz="1100">
              <a:latin typeface="Calibri" pitchFamily="34" charset="0"/>
              <a:cs typeface="Calibri" pitchFamily="34" charset="0"/>
            </a:endParaRPr>
          </a:p>
          <a:p>
            <a:pPr marL="2149475" algn="just">
              <a:lnSpc>
                <a:spcPct val="102000"/>
              </a:lnSpc>
              <a:spcBef>
                <a:spcPts val="600"/>
              </a:spcBef>
            </a:pPr>
            <a:r>
              <a:rPr lang="en-US" sz="1100">
                <a:latin typeface="Calibri" pitchFamily="34" charset="0"/>
                <a:cs typeface="Calibri" pitchFamily="34" charset="0"/>
              </a:rPr>
              <a:t>Tác nhân sát trùng chính trong dịch sát trùng tay (hay còn gọi là  dung dịch rửa tay khô) là cồn. Vì vậy, theo tiêu chuẩn của Bộ Y  tế, dung dịch sát trùng tay phải có nồng độ cồn đạt từ 60% trở  lên. Ngoài ra, cồn là dung dịch dễ bay hơi; để làm tăng thời gian  tiếp xúc giữa cồn với các vi trùng có trên tay cần làm chậm quá  trình bay hơi của cồn nên trong các dung dịch này thường được  bổ sung các chất làm chậm bay hơi cồn như glycerin chứ không  chỉ pha loãng cồn với nước.</a:t>
            </a:r>
          </a:p>
          <a:p>
            <a:pPr marL="2149475" algn="just">
              <a:lnSpc>
                <a:spcPct val="102000"/>
              </a:lnSpc>
              <a:spcBef>
                <a:spcPts val="588"/>
              </a:spcBef>
              <a:buFontTx/>
              <a:buAutoNum type="arabicPeriod" startAt="99"/>
            </a:pPr>
            <a:r>
              <a:rPr lang="en-US" sz="1100" b="1">
                <a:solidFill>
                  <a:srgbClr val="0000CC"/>
                </a:solidFill>
                <a:latin typeface="Calibri" pitchFamily="34" charset="0"/>
                <a:cs typeface="Calibri" pitchFamily="34" charset="0"/>
              </a:rPr>
              <a:t>Nên duy trì chế độ ăn như thế nào để tăng sức đề kháng  phòng chống dịch bệnh Covid-19?</a:t>
            </a:r>
            <a:endParaRPr lang="en-US" sz="1100">
              <a:latin typeface="Calibri" pitchFamily="34" charset="0"/>
              <a:cs typeface="Calibri" pitchFamily="34" charset="0"/>
            </a:endParaRPr>
          </a:p>
          <a:p>
            <a:pPr marL="2149475" algn="just">
              <a:lnSpc>
                <a:spcPct val="102000"/>
              </a:lnSpc>
              <a:spcBef>
                <a:spcPts val="600"/>
              </a:spcBef>
            </a:pPr>
            <a:r>
              <a:rPr lang="en-US" sz="1100">
                <a:latin typeface="Calibri" pitchFamily="34" charset="0"/>
                <a:cs typeface="Calibri" pitchFamily="34" charset="0"/>
              </a:rPr>
              <a:t>Không có chế độ ăn đặc hiệu để tăng sức đề kháng riêng với  bệnh Covid-19.</a:t>
            </a:r>
          </a:p>
          <a:p>
            <a:pPr marL="2149475" algn="just">
              <a:lnSpc>
                <a:spcPct val="102000"/>
              </a:lnSpc>
              <a:spcBef>
                <a:spcPts val="600"/>
              </a:spcBef>
            </a:pPr>
            <a:r>
              <a:rPr lang="en-US" sz="1100">
                <a:latin typeface="Calibri" pitchFamily="34" charset="0"/>
                <a:cs typeface="Calibri" pitchFamily="34" charset="0"/>
              </a:rPr>
              <a:t>Nên duy trì chế độ ăn hợp lý, đủ chất đinh dưỡng, có thể bổ  sung vitamin để tăng sức đề kháng chung. Do chưa loại trừ khả  năng lây qua thức ăn nên thực hiện “ăn chín” “uống chín”.  Tuyệt đối không ăn đồ ăn sống như tiết canh, thịt sống, đặc biệt  là tiết canh, thịt sống của động vật hoang dã.</a:t>
            </a:r>
          </a:p>
          <a:p>
            <a:pPr marL="2149475" algn="just">
              <a:lnSpc>
                <a:spcPct val="101000"/>
              </a:lnSpc>
              <a:spcBef>
                <a:spcPts val="613"/>
              </a:spcBef>
              <a:buFontTx/>
              <a:buAutoNum type="arabicPeriod" startAt="100"/>
            </a:pPr>
            <a:r>
              <a:rPr lang="en-US" sz="1100" b="1">
                <a:solidFill>
                  <a:srgbClr val="0000CC"/>
                </a:solidFill>
                <a:latin typeface="Calibri" pitchFamily="34" charset="0"/>
                <a:cs typeface="Calibri" pitchFamily="34" charset="0"/>
              </a:rPr>
              <a:t>Nên chuẩn bị tâm lý như thế nào để vượt qua đại dịch  Covid-19?</a:t>
            </a:r>
            <a:endParaRPr lang="en-US" sz="1100">
              <a:latin typeface="Calibri" pitchFamily="34" charset="0"/>
              <a:cs typeface="Calibri" pitchFamily="34" charset="0"/>
            </a:endParaRPr>
          </a:p>
          <a:p>
            <a:pPr marL="2149475" algn="just">
              <a:lnSpc>
                <a:spcPct val="102000"/>
              </a:lnSpc>
              <a:spcBef>
                <a:spcPts val="600"/>
              </a:spcBef>
            </a:pPr>
            <a:r>
              <a:rPr lang="en-US" sz="1100">
                <a:latin typeface="Calibri" pitchFamily="34" charset="0"/>
                <a:cs typeface="Calibri" pitchFamily="34" charset="0"/>
              </a:rPr>
              <a:t>Công tác tâm lý cần được chuẩn bị cả cho người đã bị nhiễm  virus gây bệnh Covid-19 cũng như người chưa nhiễm; tâm lý cả  cho cá nhân và cho cộng đồng; cho HSSV, CMHS cũng như đội  ngũ giáo viên và cán bộ giáo dục.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object 3"/>
          <p:cNvSpPr>
            <a:spLocks noGrp="1"/>
          </p:cNvSpPr>
          <p:nvPr>
            <p:ph type="sldNum" sz="quarter" idx="12"/>
          </p:nvPr>
        </p:nvSpPr>
        <p:spPr bwMode="auto">
          <a:noFill/>
          <a:ln>
            <a:miter lim="800000"/>
            <a:headEnd/>
            <a:tailEnd/>
          </a:ln>
        </p:spPr>
        <p:txBody>
          <a:bodyPr/>
          <a:lstStyle/>
          <a:p>
            <a:pPr marL="25400"/>
            <a:fld id="{EB61DB0E-F1DC-4241-B96A-F0572CBC72B2}" type="slidenum">
              <a:rPr lang="en-US"/>
              <a:pPr marL="25400"/>
              <a:t>52</a:t>
            </a:fld>
            <a:endParaRPr lang="en-US"/>
          </a:p>
        </p:txBody>
      </p:sp>
      <p:sp>
        <p:nvSpPr>
          <p:cNvPr id="2" name="object 2"/>
          <p:cNvSpPr txBox="1"/>
          <p:nvPr/>
        </p:nvSpPr>
        <p:spPr>
          <a:xfrm>
            <a:off x="671513" y="438150"/>
            <a:ext cx="4116387" cy="5235575"/>
          </a:xfrm>
          <a:prstGeom prst="rect">
            <a:avLst/>
          </a:prstGeom>
        </p:spPr>
        <p:txBody>
          <a:bodyPr lIns="0" tIns="12700" rIns="0" bIns="0">
            <a:spAutoFit/>
          </a:bodyPr>
          <a:lstStyle/>
          <a:p>
            <a:pPr marL="12700">
              <a:spcBef>
                <a:spcPts val="100"/>
              </a:spcBef>
            </a:pPr>
            <a:r>
              <a:rPr lang="en-US" sz="900" i="1">
                <a:solidFill>
                  <a:srgbClr val="221F1F"/>
                </a:solidFill>
                <a:latin typeface="Calibri" pitchFamily="34" charset="0"/>
                <a:cs typeface="Calibri" pitchFamily="34" charset="0"/>
              </a:rPr>
              <a:t>Bộ Giáo dục và Đào tạo</a:t>
            </a:r>
            <a:endParaRPr lang="en-US" sz="900">
              <a:latin typeface="Calibri" pitchFamily="34" charset="0"/>
              <a:cs typeface="Calibri" pitchFamily="34" charset="0"/>
            </a:endParaRPr>
          </a:p>
          <a:p>
            <a:pPr marL="12700">
              <a:spcBef>
                <a:spcPts val="25"/>
              </a:spcBef>
            </a:pPr>
            <a:r>
              <a:rPr lang="en-US" sz="900" i="1">
                <a:solidFill>
                  <a:srgbClr val="221F1F"/>
                </a:solidFill>
                <a:latin typeface="Calibri" pitchFamily="34" charset="0"/>
                <a:cs typeface="Calibri" pitchFamily="34" charset="0"/>
              </a:rPr>
              <a:t>100 câu hỏi - đáp về phòng, chống dịch bệnh Covid-19 trong các cơ sở giáo dục</a:t>
            </a:r>
            <a:endParaRPr lang="en-US" sz="900">
              <a:latin typeface="Calibri" pitchFamily="34" charset="0"/>
              <a:cs typeface="Calibri" pitchFamily="34" charset="0"/>
            </a:endParaRPr>
          </a:p>
          <a:p>
            <a:pPr marL="12700">
              <a:spcBef>
                <a:spcPts val="50"/>
              </a:spcBef>
            </a:pPr>
            <a:endParaRPr lang="en-US" sz="1100">
              <a:latin typeface="Times New Roman" pitchFamily="18" charset="0"/>
              <a:cs typeface="Times New Roman" pitchFamily="18" charset="0"/>
            </a:endParaRPr>
          </a:p>
          <a:p>
            <a:pPr marL="12700" algn="just">
              <a:lnSpc>
                <a:spcPct val="102000"/>
              </a:lnSpc>
            </a:pPr>
            <a:r>
              <a:rPr lang="en-US" sz="1100">
                <a:latin typeface="Calibri" pitchFamily="34" charset="0"/>
                <a:cs typeface="Calibri" pitchFamily="34" charset="0"/>
              </a:rPr>
              <a:t>Thực tế diễn biến dịch tại Trung Quốc cho thấy tỷ lệ tử vong  Covid-19 thấp hơn so với SARS và MERS; các trường hợp bị  bệnh bên ngoài Trung Quốc cũng ít trường hợp tử vong hơn;  những người tử vong đa số là người bị nhiễm ngay từ Trung  Quốc trước khi đi ra nước ngoài. Vì vậy, bệnh Covid-19 không  nguy hiểm bằng bệnh SARS và bệnh MERS. Một trong các  nguyên nhân khiến tỷ lệ tử vong ở Trung Quốc cao là do công  tác tâm lý. Hiện nay, Trung Quốc đã thực hiện các biện pháp  tâm lý cho cả cộng đồng người bệnh trong các cơ sở điều trị, cơ  sở cách ly và đã đem lại hiệu quả rất tích cực. Vì vậy, mỗi cá  nhân không nên chủ quan nhưng cũng không nên quá lo lắng về  dịch bệnh Covid-19.</a:t>
            </a:r>
          </a:p>
          <a:p>
            <a:pPr marL="12700" algn="just">
              <a:lnSpc>
                <a:spcPct val="102000"/>
              </a:lnSpc>
              <a:spcBef>
                <a:spcPts val="600"/>
              </a:spcBef>
            </a:pPr>
            <a:r>
              <a:rPr lang="en-US" sz="1100">
                <a:latin typeface="Calibri" pitchFamily="34" charset="0"/>
                <a:cs typeface="Calibri" pitchFamily="34" charset="0"/>
              </a:rPr>
              <a:t>Trên thực tế, các biện pháp phòng chống dịch Covid-19 của  nước ta rất hiệu quả và đã được WHO ghi nhận. Với tinh thần  “Chống dịch như chống giặc”, các biện pháp phòng chống dịch  đã và đang được triển khai quyết liệt và đồng bộ từ trung ương  đến các bộ ngành, địa phương trong cả nước. Chắc chắn chúng  ta sớm kiểm soát được dịch Covid-19 và có thể Việt Nam - lần  thứ hai sau dịch SARS - sẽ lại được thế giới biết đến chiến thắng  trước dịch bệnh đặc biệt nguy hiểm. Trên tinh thần đó, cộng  đồng chúng ta tự tin, không hoang mang để tránh xảy ra các  khủng hoảng xã hội vì dịch bệnh.</a:t>
            </a:r>
          </a:p>
          <a:p>
            <a:pPr marL="12700" algn="just">
              <a:lnSpc>
                <a:spcPct val="102000"/>
              </a:lnSpc>
              <a:spcBef>
                <a:spcPts val="600"/>
              </a:spcBef>
            </a:pPr>
            <a:r>
              <a:rPr lang="en-US" sz="1100">
                <a:latin typeface="Calibri" pitchFamily="34" charset="0"/>
                <a:cs typeface="Calibri" pitchFamily="34" charset="0"/>
              </a:rPr>
              <a:t>Hy vọng tài liệu này là một cẩm nang kiến thức thường thức để  giúp CMHS, HSSV và mỗi cán bộ, giáo viên trong ngành Giáo  dục có thêm kiến thức, tự rèn luyện thêm kỹ năng và nâng cao  ý thức để bảo vệ mình, bảo vệ HSSV và cả cộng đồng, cùng  nhau chúng ta vượt qua đại dịch Covid-19.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object 4"/>
          <p:cNvSpPr>
            <a:spLocks noGrp="1"/>
          </p:cNvSpPr>
          <p:nvPr>
            <p:ph type="sldNum" sz="quarter" idx="12"/>
          </p:nvPr>
        </p:nvSpPr>
        <p:spPr bwMode="auto">
          <a:noFill/>
          <a:ln>
            <a:miter lim="800000"/>
            <a:headEnd/>
            <a:tailEnd/>
          </a:ln>
        </p:spPr>
        <p:txBody>
          <a:bodyPr/>
          <a:lstStyle/>
          <a:p>
            <a:pPr marL="25400"/>
            <a:fld id="{D4CD65C0-4AA5-4236-8F31-0936C6D4DE0E}" type="slidenum">
              <a:rPr lang="en-US"/>
              <a:pPr marL="25400"/>
              <a:t>53</a:t>
            </a:fld>
            <a:endParaRPr lang="en-US"/>
          </a:p>
        </p:txBody>
      </p:sp>
      <p:sp>
        <p:nvSpPr>
          <p:cNvPr id="2" name="object 2"/>
          <p:cNvSpPr txBox="1"/>
          <p:nvPr/>
        </p:nvSpPr>
        <p:spPr>
          <a:xfrm>
            <a:off x="2989263" y="579438"/>
            <a:ext cx="1795462" cy="161925"/>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Cập nhật </a:t>
            </a:r>
            <a:r>
              <a:rPr sz="900" i="1" spc="-5" dirty="0">
                <a:solidFill>
                  <a:srgbClr val="221F1F"/>
                </a:solidFill>
                <a:latin typeface="Calibri"/>
                <a:cs typeface="Calibri"/>
              </a:rPr>
              <a:t>ngày </a:t>
            </a:r>
            <a:r>
              <a:rPr sz="900" i="1" dirty="0">
                <a:solidFill>
                  <a:srgbClr val="221F1F"/>
                </a:solidFill>
                <a:latin typeface="Calibri"/>
                <a:cs typeface="Calibri"/>
              </a:rPr>
              <a:t>24 </a:t>
            </a:r>
            <a:r>
              <a:rPr sz="900" i="1" spc="-5" dirty="0">
                <a:solidFill>
                  <a:srgbClr val="221F1F"/>
                </a:solidFill>
                <a:latin typeface="Calibri"/>
                <a:cs typeface="Calibri"/>
              </a:rPr>
              <a:t>tháng </a:t>
            </a:r>
            <a:r>
              <a:rPr sz="900" i="1" dirty="0">
                <a:solidFill>
                  <a:srgbClr val="221F1F"/>
                </a:solidFill>
                <a:latin typeface="Calibri"/>
                <a:cs typeface="Calibri"/>
              </a:rPr>
              <a:t>02 năm</a:t>
            </a:r>
            <a:r>
              <a:rPr sz="900" i="1" spc="-95" dirty="0">
                <a:solidFill>
                  <a:srgbClr val="221F1F"/>
                </a:solidFill>
                <a:latin typeface="Calibri"/>
                <a:cs typeface="Calibri"/>
              </a:rPr>
              <a:t> </a:t>
            </a:r>
            <a:r>
              <a:rPr sz="900" i="1" dirty="0">
                <a:solidFill>
                  <a:srgbClr val="221F1F"/>
                </a:solidFill>
                <a:latin typeface="Calibri"/>
                <a:cs typeface="Calibri"/>
              </a:rPr>
              <a:t>2020</a:t>
            </a:r>
            <a:endParaRPr sz="900">
              <a:latin typeface="Calibri"/>
              <a:cs typeface="Calibri"/>
            </a:endParaRPr>
          </a:p>
        </p:txBody>
      </p:sp>
      <p:sp>
        <p:nvSpPr>
          <p:cNvPr id="3" name="object 3"/>
          <p:cNvSpPr txBox="1"/>
          <p:nvPr/>
        </p:nvSpPr>
        <p:spPr>
          <a:xfrm>
            <a:off x="1000125" y="3190875"/>
            <a:ext cx="3459163" cy="193675"/>
          </a:xfrm>
          <a:prstGeom prst="rect">
            <a:avLst/>
          </a:prstGeom>
        </p:spPr>
        <p:txBody>
          <a:bodyPr lIns="0" tIns="13335" rIns="0" bIns="0">
            <a:spAutoFit/>
          </a:bodyPr>
          <a:lstStyle/>
          <a:p>
            <a:pPr marL="12700" fontAlgn="auto">
              <a:spcBef>
                <a:spcPts val="105"/>
              </a:spcBef>
              <a:spcAft>
                <a:spcPts val="0"/>
              </a:spcAft>
              <a:defRPr/>
            </a:pPr>
            <a:r>
              <a:rPr sz="1100" b="1" i="1" spc="-5" dirty="0">
                <a:solidFill>
                  <a:srgbClr val="FF0000"/>
                </a:solidFill>
                <a:latin typeface="Calibri"/>
                <a:cs typeface="Calibri"/>
              </a:rPr>
              <a:t>Ban Biên soạn trân trọng </a:t>
            </a:r>
            <a:r>
              <a:rPr sz="1100" b="1" i="1" dirty="0">
                <a:solidFill>
                  <a:srgbClr val="FF0000"/>
                </a:solidFill>
                <a:latin typeface="Calibri"/>
                <a:cs typeface="Calibri"/>
              </a:rPr>
              <a:t>mọi ý </a:t>
            </a:r>
            <a:r>
              <a:rPr sz="1100" b="1" i="1" spc="-5" dirty="0">
                <a:solidFill>
                  <a:srgbClr val="FF0000"/>
                </a:solidFill>
                <a:latin typeface="Calibri"/>
                <a:cs typeface="Calibri"/>
              </a:rPr>
              <a:t>kiến đóng </a:t>
            </a:r>
            <a:r>
              <a:rPr sz="1100" b="1" i="1" dirty="0">
                <a:solidFill>
                  <a:srgbClr val="FF0000"/>
                </a:solidFill>
                <a:latin typeface="Calibri"/>
                <a:cs typeface="Calibri"/>
              </a:rPr>
              <a:t>góp của bạn</a:t>
            </a:r>
            <a:r>
              <a:rPr sz="1100" b="1" i="1" spc="5" dirty="0">
                <a:solidFill>
                  <a:srgbClr val="FF0000"/>
                </a:solidFill>
                <a:latin typeface="Calibri"/>
                <a:cs typeface="Calibri"/>
              </a:rPr>
              <a:t> </a:t>
            </a:r>
            <a:r>
              <a:rPr sz="1100" b="1" i="1" spc="-5" dirty="0">
                <a:solidFill>
                  <a:srgbClr val="FF0000"/>
                </a:solidFill>
                <a:latin typeface="Calibri"/>
                <a:cs typeface="Calibri"/>
              </a:rPr>
              <a:t>đọc!</a:t>
            </a:r>
            <a:endParaRPr sz="11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object 4"/>
          <p:cNvSpPr txBox="1">
            <a:spLocks noChangeArrowheads="1"/>
          </p:cNvSpPr>
          <p:nvPr/>
        </p:nvSpPr>
        <p:spPr bwMode="auto">
          <a:xfrm>
            <a:off x="2576513" y="6792913"/>
            <a:ext cx="179387" cy="166687"/>
          </a:xfrm>
          <a:prstGeom prst="rect">
            <a:avLst/>
          </a:prstGeom>
          <a:noFill/>
          <a:ln w="9525">
            <a:noFill/>
            <a:miter lim="800000"/>
            <a:headEnd/>
            <a:tailEnd/>
          </a:ln>
        </p:spPr>
        <p:txBody>
          <a:bodyPr lIns="0" tIns="0" rIns="0" bIns="0">
            <a:spAutoFit/>
          </a:bodyPr>
          <a:lstStyle/>
          <a:p>
            <a:pPr marL="25400">
              <a:lnSpc>
                <a:spcPts val="1150"/>
              </a:lnSpc>
            </a:pPr>
            <a:fld id="{BBB283DD-4045-4D6C-82EE-92BF89340158}" type="slidenum">
              <a:rPr lang="en-US" sz="1100">
                <a:solidFill>
                  <a:srgbClr val="221F1F"/>
                </a:solidFill>
                <a:latin typeface="Calibri" pitchFamily="34" charset="0"/>
                <a:cs typeface="Calibri" pitchFamily="34" charset="0"/>
              </a:rPr>
              <a:pPr marL="25400">
                <a:lnSpc>
                  <a:spcPts val="1150"/>
                </a:lnSpc>
              </a:pPr>
              <a:t>6</a:t>
            </a:fld>
            <a:endParaRPr lang="en-US" sz="1100">
              <a:latin typeface="Calibri" pitchFamily="34" charset="0"/>
              <a:cs typeface="Calibri" pitchFamily="34" charset="0"/>
            </a:endParaRPr>
          </a:p>
        </p:txBody>
      </p:sp>
      <p:sp>
        <p:nvSpPr>
          <p:cNvPr id="2" name="object 2"/>
          <p:cNvSpPr txBox="1"/>
          <p:nvPr/>
        </p:nvSpPr>
        <p:spPr>
          <a:xfrm>
            <a:off x="1941513" y="892175"/>
            <a:ext cx="1449387" cy="193675"/>
          </a:xfrm>
          <a:prstGeom prst="rect">
            <a:avLst/>
          </a:prstGeom>
        </p:spPr>
        <p:txBody>
          <a:bodyPr lIns="0" tIns="12700" rIns="0" bIns="0">
            <a:spAutoFit/>
          </a:bodyPr>
          <a:lstStyle/>
          <a:p>
            <a:pPr marL="12700" fontAlgn="auto">
              <a:spcBef>
                <a:spcPts val="100"/>
              </a:spcBef>
              <a:spcAft>
                <a:spcPts val="0"/>
              </a:spcAft>
              <a:defRPr/>
            </a:pPr>
            <a:r>
              <a:rPr sz="1100" b="1" dirty="0">
                <a:solidFill>
                  <a:srgbClr val="0000CC"/>
                </a:solidFill>
                <a:latin typeface="Calibri"/>
                <a:cs typeface="Calibri"/>
              </a:rPr>
              <a:t>DANH MỤC </a:t>
            </a:r>
            <a:r>
              <a:rPr sz="1100" b="1" spc="5" dirty="0">
                <a:solidFill>
                  <a:srgbClr val="0000CC"/>
                </a:solidFill>
                <a:latin typeface="Calibri"/>
                <a:cs typeface="Calibri"/>
              </a:rPr>
              <a:t>TỪ </a:t>
            </a:r>
            <a:r>
              <a:rPr sz="1100" b="1" spc="-5" dirty="0">
                <a:solidFill>
                  <a:srgbClr val="0000CC"/>
                </a:solidFill>
                <a:latin typeface="Calibri"/>
                <a:cs typeface="Calibri"/>
              </a:rPr>
              <a:t>VIẾT</a:t>
            </a:r>
            <a:r>
              <a:rPr sz="1100" b="1" spc="-114" dirty="0">
                <a:solidFill>
                  <a:srgbClr val="0000CC"/>
                </a:solidFill>
                <a:latin typeface="Calibri"/>
                <a:cs typeface="Calibri"/>
              </a:rPr>
              <a:t> </a:t>
            </a:r>
            <a:r>
              <a:rPr sz="1100" b="1" dirty="0">
                <a:solidFill>
                  <a:srgbClr val="0000CC"/>
                </a:solidFill>
                <a:latin typeface="Calibri"/>
                <a:cs typeface="Calibri"/>
              </a:rPr>
              <a:t>TẮT</a:t>
            </a:r>
            <a:endParaRPr sz="1100">
              <a:latin typeface="Calibri"/>
              <a:cs typeface="Calibri"/>
            </a:endParaRPr>
          </a:p>
        </p:txBody>
      </p:sp>
      <p:graphicFrame>
        <p:nvGraphicFramePr>
          <p:cNvPr id="3" name="object 3"/>
          <p:cNvGraphicFramePr>
            <a:graphicFrameLocks noGrp="1"/>
          </p:cNvGraphicFramePr>
          <p:nvPr/>
        </p:nvGraphicFramePr>
        <p:xfrm>
          <a:off x="557213" y="1511300"/>
          <a:ext cx="4159250" cy="4103688"/>
        </p:xfrm>
        <a:graphic>
          <a:graphicData uri="http://schemas.openxmlformats.org/drawingml/2006/table">
            <a:tbl>
              <a:tblPr/>
              <a:tblGrid>
                <a:gridCol w="915987"/>
                <a:gridCol w="3243263"/>
              </a:tblGrid>
              <a:tr h="244475">
                <a:tc>
                  <a:txBody>
                    <a:bodyPr/>
                    <a:lstStyle/>
                    <a:p>
                      <a:pPr marL="127000" marR="0" lvl="0" indent="0" algn="l" defTabSz="914400" rtl="0" eaLnBrk="1" fontAlgn="base" latinLnBrk="0" hangingPunct="1">
                        <a:lnSpc>
                          <a:spcPts val="1050"/>
                        </a:lnSpc>
                        <a:spcBef>
                          <a:spcPct val="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CMHS</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ts val="1050"/>
                        </a:lnSpc>
                        <a:spcBef>
                          <a:spcPct val="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Cha mẹ học sinh</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0" marB="0" horzOverflow="overflow">
                    <a:lnL>
                      <a:noFill/>
                    </a:lnL>
                    <a:lnR>
                      <a:noFill/>
                    </a:lnR>
                    <a:lnT>
                      <a:noFill/>
                    </a:lnT>
                    <a:lnB>
                      <a:noFill/>
                    </a:lnB>
                    <a:lnTlToBr>
                      <a:noFill/>
                    </a:lnTlToBr>
                    <a:lnBlToTr>
                      <a:noFill/>
                    </a:lnBlToTr>
                    <a:noFill/>
                  </a:tcPr>
                </a:tc>
              </a:tr>
              <a:tr h="347663">
                <a:tc>
                  <a:txBody>
                    <a:bodyPr/>
                    <a:lstStyle/>
                    <a:p>
                      <a:pPr marL="127000"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CoV</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215"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Coronavirus - </a:t>
                      </a:r>
                      <a:r>
                        <a:rPr kumimoji="0" lang="en-US" sz="1100" b="0" i="1" u="none" strike="noStrike" cap="none" normalizeH="0" baseline="0" smtClean="0">
                          <a:ln>
                            <a:noFill/>
                          </a:ln>
                          <a:solidFill>
                            <a:srgbClr val="0000CC"/>
                          </a:solidFill>
                          <a:effectLst/>
                          <a:latin typeface="Calibri" pitchFamily="34" charset="0"/>
                          <a:cs typeface="Calibri" pitchFamily="34" charset="0"/>
                        </a:rPr>
                        <a:t>Virus Corona</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215" marB="0" horzOverflow="overflow">
                    <a:lnL>
                      <a:noFill/>
                    </a:lnL>
                    <a:lnR>
                      <a:noFill/>
                    </a:lnR>
                    <a:lnT>
                      <a:noFill/>
                    </a:lnT>
                    <a:lnB>
                      <a:noFill/>
                    </a:lnB>
                    <a:lnTlToBr>
                      <a:noFill/>
                    </a:lnTlToBr>
                    <a:lnBlToTr>
                      <a:noFill/>
                    </a:lnBlToTr>
                    <a:noFill/>
                  </a:tcPr>
                </a:tc>
              </a:tr>
              <a:tr h="546100">
                <a:tc>
                  <a:txBody>
                    <a:bodyPr/>
                    <a:lstStyle/>
                    <a:p>
                      <a:pPr marL="127000"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COVID-19</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17000"/>
                        </a:lnSpc>
                        <a:spcBef>
                          <a:spcPts val="325"/>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Coronavirus disease 2019 - </a:t>
                      </a:r>
                      <a:r>
                        <a:rPr kumimoji="0" lang="en-US" sz="1100" b="0" i="1" u="none" strike="noStrike" cap="none" normalizeH="0" baseline="0" smtClean="0">
                          <a:ln>
                            <a:noFill/>
                          </a:ln>
                          <a:solidFill>
                            <a:srgbClr val="0000CC"/>
                          </a:solidFill>
                          <a:effectLst/>
                          <a:latin typeface="Calibri" pitchFamily="34" charset="0"/>
                          <a:cs typeface="Calibri" pitchFamily="34" charset="0"/>
                        </a:rPr>
                        <a:t>Bệnh do virus Corona gây  ra năm 2019</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40640" marB="0" horzOverflow="overflow">
                    <a:lnL>
                      <a:noFill/>
                    </a:lnL>
                    <a:lnR>
                      <a:noFill/>
                    </a:lnR>
                    <a:lnT>
                      <a:noFill/>
                    </a:lnT>
                    <a:lnB>
                      <a:noFill/>
                    </a:lnB>
                    <a:lnTlToBr>
                      <a:noFill/>
                    </a:lnTlToBr>
                    <a:lnBlToTr>
                      <a:noFill/>
                    </a:lnBlToTr>
                    <a:noFill/>
                  </a:tcPr>
                </a:tc>
              </a:tr>
              <a:tr h="347663">
                <a:tc>
                  <a:txBody>
                    <a:bodyPr/>
                    <a:lstStyle/>
                    <a:p>
                      <a:pPr marL="127000"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HSSV</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Học sinh sinh viên</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r>
              <a:tr h="544513">
                <a:tc>
                  <a:txBody>
                    <a:bodyPr/>
                    <a:lstStyle/>
                    <a:p>
                      <a:pPr marL="127000" marR="0" lvl="0" indent="0" algn="l" defTabSz="914400" rtl="0" eaLnBrk="1" fontAlgn="base" latinLnBrk="0" hangingPunct="1">
                        <a:lnSpc>
                          <a:spcPct val="100000"/>
                        </a:lnSpc>
                        <a:spcBef>
                          <a:spcPts val="538"/>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MERS</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858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17000"/>
                        </a:lnSpc>
                        <a:spcBef>
                          <a:spcPts val="313"/>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Middle East Respiratory Syndrome - </a:t>
                      </a:r>
                      <a:r>
                        <a:rPr kumimoji="0" lang="en-US" sz="1100" b="0" i="1" u="none" strike="noStrike" cap="none" normalizeH="0" baseline="0" smtClean="0">
                          <a:ln>
                            <a:noFill/>
                          </a:ln>
                          <a:solidFill>
                            <a:srgbClr val="0000CC"/>
                          </a:solidFill>
                          <a:effectLst/>
                          <a:latin typeface="Calibri" pitchFamily="34" charset="0"/>
                          <a:cs typeface="Calibri" pitchFamily="34" charset="0"/>
                        </a:rPr>
                        <a:t>Hội chứng hô  hấp Trung Đông</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40005" marB="0" horzOverflow="overflow">
                    <a:lnL>
                      <a:noFill/>
                    </a:lnL>
                    <a:lnR>
                      <a:noFill/>
                    </a:lnR>
                    <a:lnT>
                      <a:noFill/>
                    </a:lnT>
                    <a:lnB>
                      <a:noFill/>
                    </a:lnB>
                    <a:lnTlToBr>
                      <a:noFill/>
                    </a:lnTlToBr>
                    <a:lnBlToTr>
                      <a:noFill/>
                    </a:lnBlToTr>
                    <a:noFill/>
                  </a:tcPr>
                </a:tc>
              </a:tr>
              <a:tr h="347663">
                <a:tc>
                  <a:txBody>
                    <a:bodyPr/>
                    <a:lstStyle/>
                    <a:p>
                      <a:pPr marL="127000"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nCoV</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Novel Coronavirrus - </a:t>
                      </a:r>
                      <a:r>
                        <a:rPr kumimoji="0" lang="en-US" sz="1100" b="0" i="1" u="none" strike="noStrike" cap="none" normalizeH="0" baseline="0" smtClean="0">
                          <a:ln>
                            <a:noFill/>
                          </a:ln>
                          <a:solidFill>
                            <a:srgbClr val="0000CC"/>
                          </a:solidFill>
                          <a:effectLst/>
                          <a:latin typeface="Calibri" pitchFamily="34" charset="0"/>
                          <a:cs typeface="Calibri" pitchFamily="34" charset="0"/>
                        </a:rPr>
                        <a:t>Virus Corona mới</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r>
              <a:tr h="544513">
                <a:tc>
                  <a:txBody>
                    <a:bodyPr/>
                    <a:lstStyle/>
                    <a:p>
                      <a:pPr marL="127000" marR="0" lvl="0" indent="0" algn="l" defTabSz="914400" rtl="0" eaLnBrk="1" fontAlgn="base" latinLnBrk="0" hangingPunct="1">
                        <a:lnSpc>
                          <a:spcPct val="100000"/>
                        </a:lnSpc>
                        <a:spcBef>
                          <a:spcPts val="538"/>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SARS</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858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17000"/>
                        </a:lnSpc>
                        <a:spcBef>
                          <a:spcPts val="313"/>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Servere Acute Respiratory Syndrome - </a:t>
                      </a:r>
                      <a:r>
                        <a:rPr kumimoji="0" lang="en-US" sz="1100" b="0" i="1" u="none" strike="noStrike" cap="none" normalizeH="0" baseline="0" smtClean="0">
                          <a:ln>
                            <a:noFill/>
                          </a:ln>
                          <a:solidFill>
                            <a:srgbClr val="0000CC"/>
                          </a:solidFill>
                          <a:effectLst/>
                          <a:latin typeface="Calibri" pitchFamily="34" charset="0"/>
                          <a:cs typeface="Calibri" pitchFamily="34" charset="0"/>
                        </a:rPr>
                        <a:t>Hội chứng hô  hấp cấp nặng</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40005" marB="0" horzOverflow="overflow">
                    <a:lnL>
                      <a:noFill/>
                    </a:lnL>
                    <a:lnR>
                      <a:noFill/>
                    </a:lnR>
                    <a:lnT>
                      <a:noFill/>
                    </a:lnT>
                    <a:lnB>
                      <a:noFill/>
                    </a:lnB>
                    <a:lnTlToBr>
                      <a:noFill/>
                    </a:lnTlToBr>
                    <a:lnBlToTr>
                      <a:noFill/>
                    </a:lnBlToTr>
                    <a:noFill/>
                  </a:tcPr>
                </a:tc>
              </a:tr>
              <a:tr h="544513">
                <a:tc>
                  <a:txBody>
                    <a:bodyPr/>
                    <a:lstStyle/>
                    <a:p>
                      <a:pPr marL="127000"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SARS-CoV</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Servere Acute Respiratory Syndrome-Coronavirus -</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p>
                      <a:pPr marL="117475" marR="0" lvl="0" indent="0" algn="l" defTabSz="914400" rtl="0" eaLnBrk="1" fontAlgn="base" latinLnBrk="0" hangingPunct="1">
                        <a:lnSpc>
                          <a:spcPct val="100000"/>
                        </a:lnSpc>
                        <a:spcBef>
                          <a:spcPts val="213"/>
                        </a:spcBef>
                        <a:spcAft>
                          <a:spcPct val="0"/>
                        </a:spcAft>
                        <a:buClrTx/>
                        <a:buSzTx/>
                        <a:buFontTx/>
                        <a:buNone/>
                        <a:tabLst/>
                      </a:pPr>
                      <a:r>
                        <a:rPr kumimoji="0" lang="en-US" sz="1100" b="0" i="1" u="none" strike="noStrike" cap="none" normalizeH="0" baseline="0" smtClean="0">
                          <a:ln>
                            <a:noFill/>
                          </a:ln>
                          <a:solidFill>
                            <a:srgbClr val="0000CC"/>
                          </a:solidFill>
                          <a:effectLst/>
                          <a:latin typeface="Calibri" pitchFamily="34" charset="0"/>
                          <a:cs typeface="Calibri" pitchFamily="34" charset="0"/>
                        </a:rPr>
                        <a:t>Virus Corona gây hội chứng hô hấp cấp nặng</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r>
              <a:tr h="636588">
                <a:tc>
                  <a:txBody>
                    <a:bodyPr/>
                    <a:lstStyle/>
                    <a:p>
                      <a:pPr marL="127000" marR="0" lvl="0" indent="0" algn="l" defTabSz="914400" rtl="0" eaLnBrk="1" fontAlgn="base" latinLnBrk="0" hangingPunct="1">
                        <a:lnSpc>
                          <a:spcPct val="100000"/>
                        </a:lnSpc>
                        <a:spcBef>
                          <a:spcPts val="550"/>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SARS-CoV-2</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69850" marB="0" horzOverflow="overflow">
                    <a:lnL>
                      <a:noFill/>
                    </a:lnL>
                    <a:lnR>
                      <a:noFill/>
                    </a:lnR>
                    <a:lnT>
                      <a:noFill/>
                    </a:lnT>
                    <a:lnB>
                      <a:noFill/>
                    </a:lnB>
                    <a:lnTlToBr>
                      <a:noFill/>
                    </a:lnTlToBr>
                    <a:lnBlToTr>
                      <a:noFill/>
                    </a:lnBlToTr>
                    <a:noFill/>
                  </a:tcPr>
                </a:tc>
                <a:tc>
                  <a:txBody>
                    <a:bodyPr/>
                    <a:lstStyle/>
                    <a:p>
                      <a:pPr marL="117475" marR="0" lvl="0" indent="0" algn="l" defTabSz="914400" rtl="0" eaLnBrk="1" fontAlgn="base" latinLnBrk="0" hangingPunct="1">
                        <a:lnSpc>
                          <a:spcPct val="117000"/>
                        </a:lnSpc>
                        <a:spcBef>
                          <a:spcPts val="325"/>
                        </a:spcBef>
                        <a:spcAft>
                          <a:spcPct val="0"/>
                        </a:spcAft>
                        <a:buClrTx/>
                        <a:buSzTx/>
                        <a:buFontTx/>
                        <a:buNone/>
                        <a:tabLst/>
                      </a:pPr>
                      <a:r>
                        <a:rPr kumimoji="0" lang="en-US" sz="1100" b="0" i="0" u="none" strike="noStrike" cap="none" normalizeH="0" baseline="0" smtClean="0">
                          <a:ln>
                            <a:noFill/>
                          </a:ln>
                          <a:solidFill>
                            <a:srgbClr val="0000CC"/>
                          </a:solidFill>
                          <a:effectLst/>
                          <a:latin typeface="Calibri" pitchFamily="34" charset="0"/>
                          <a:cs typeface="Calibri" pitchFamily="34" charset="0"/>
                        </a:rPr>
                        <a:t>Servere Acute Respiratory Syndrome-Coronavirus -2  </a:t>
                      </a:r>
                      <a:r>
                        <a:rPr kumimoji="0" lang="en-US" sz="1100" b="0" i="1" u="none" strike="noStrike" cap="none" normalizeH="0" baseline="0" smtClean="0">
                          <a:ln>
                            <a:noFill/>
                          </a:ln>
                          <a:solidFill>
                            <a:srgbClr val="0000CC"/>
                          </a:solidFill>
                          <a:effectLst/>
                          <a:latin typeface="Calibri" pitchFamily="34" charset="0"/>
                          <a:cs typeface="Calibri" pitchFamily="34" charset="0"/>
                        </a:rPr>
                        <a:t>Virus Corona gây hội chứng hô hấp cấp nặng thứ 2)  (hay virus gây bệnh Covid-19).</a:t>
                      </a:r>
                      <a:endParaRPr kumimoji="0" lang="en-US" sz="1100" b="0" i="0" u="none" strike="noStrike" cap="none" normalizeH="0" baseline="0" smtClean="0">
                        <a:ln>
                          <a:noFill/>
                        </a:ln>
                        <a:solidFill>
                          <a:schemeClr val="tx1"/>
                        </a:solidFill>
                        <a:effectLst/>
                        <a:latin typeface="Calibri" pitchFamily="34" charset="0"/>
                        <a:cs typeface="Calibri" pitchFamily="34" charset="0"/>
                      </a:endParaRPr>
                    </a:p>
                  </a:txBody>
                  <a:tcPr marL="0" marR="0" marT="41910" marB="0"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object 4"/>
          <p:cNvSpPr txBox="1">
            <a:spLocks noChangeArrowheads="1"/>
          </p:cNvSpPr>
          <p:nvPr/>
        </p:nvSpPr>
        <p:spPr bwMode="auto">
          <a:xfrm>
            <a:off x="2576513" y="6792913"/>
            <a:ext cx="179387" cy="166687"/>
          </a:xfrm>
          <a:prstGeom prst="rect">
            <a:avLst/>
          </a:prstGeom>
          <a:noFill/>
          <a:ln w="9525">
            <a:noFill/>
            <a:miter lim="800000"/>
            <a:headEnd/>
            <a:tailEnd/>
          </a:ln>
        </p:spPr>
        <p:txBody>
          <a:bodyPr lIns="0" tIns="0" rIns="0" bIns="0">
            <a:spAutoFit/>
          </a:bodyPr>
          <a:lstStyle/>
          <a:p>
            <a:pPr marL="25400">
              <a:lnSpc>
                <a:spcPts val="1150"/>
              </a:lnSpc>
            </a:pPr>
            <a:fld id="{CEDCCD75-83C8-44CF-833B-163EBF94BAB4}" type="slidenum">
              <a:rPr lang="en-US" sz="1100">
                <a:solidFill>
                  <a:srgbClr val="221F1F"/>
                </a:solidFill>
                <a:latin typeface="Calibri" pitchFamily="34" charset="0"/>
                <a:cs typeface="Calibri" pitchFamily="34" charset="0"/>
              </a:rPr>
              <a:pPr marL="25400">
                <a:lnSpc>
                  <a:spcPts val="1150"/>
                </a:lnSpc>
              </a:pPr>
              <a:t>7</a:t>
            </a:fld>
            <a:endParaRPr lang="en-US" sz="1100">
              <a:latin typeface="Calibri" pitchFamily="34" charset="0"/>
              <a:cs typeface="Calibri" pitchFamily="34" charset="0"/>
            </a:endParaRPr>
          </a:p>
        </p:txBody>
      </p:sp>
      <p:sp>
        <p:nvSpPr>
          <p:cNvPr id="2" name="object 2"/>
          <p:cNvSpPr txBox="1"/>
          <p:nvPr/>
        </p:nvSpPr>
        <p:spPr>
          <a:xfrm>
            <a:off x="2365375" y="893763"/>
            <a:ext cx="601663" cy="193675"/>
          </a:xfrm>
          <a:prstGeom prst="rect">
            <a:avLst/>
          </a:prstGeom>
        </p:spPr>
        <p:txBody>
          <a:bodyPr lIns="0" tIns="12700" rIns="0" bIns="0">
            <a:spAutoFit/>
          </a:bodyPr>
          <a:lstStyle/>
          <a:p>
            <a:pPr marL="12700">
              <a:spcBef>
                <a:spcPts val="100"/>
              </a:spcBef>
            </a:pPr>
            <a:r>
              <a:rPr lang="en-US" sz="1100" b="1">
                <a:solidFill>
                  <a:srgbClr val="FF0000"/>
                </a:solidFill>
                <a:latin typeface="Cambria" pitchFamily="18" charset="0"/>
              </a:rPr>
              <a:t>MỤC LỤC</a:t>
            </a:r>
            <a:endParaRPr lang="en-US" sz="1100">
              <a:latin typeface="Cambria" pitchFamily="18" charset="0"/>
            </a:endParaRPr>
          </a:p>
        </p:txBody>
      </p:sp>
      <p:sp>
        <p:nvSpPr>
          <p:cNvPr id="3" name="object 3"/>
          <p:cNvSpPr txBox="1"/>
          <p:nvPr/>
        </p:nvSpPr>
        <p:spPr>
          <a:xfrm>
            <a:off x="898525" y="1590675"/>
            <a:ext cx="3071813" cy="3032125"/>
          </a:xfrm>
          <a:prstGeom prst="rect">
            <a:avLst/>
          </a:prstGeom>
        </p:spPr>
        <p:txBody>
          <a:bodyPr lIns="0" tIns="99060" rIns="0" bIns="0">
            <a:spAutoFit/>
          </a:bodyPr>
          <a:lstStyle/>
          <a:p>
            <a:pPr marL="238125" indent="-226060" fontAlgn="auto">
              <a:spcBef>
                <a:spcPts val="780"/>
              </a:spcBef>
              <a:spcAft>
                <a:spcPts val="0"/>
              </a:spcAft>
              <a:buFont typeface="Symbol"/>
              <a:buChar char=""/>
              <a:tabLst>
                <a:tab pos="238125" algn="l"/>
                <a:tab pos="238760" algn="l"/>
              </a:tabLst>
              <a:defRPr/>
            </a:pPr>
            <a:r>
              <a:rPr sz="1100" b="1" dirty="0">
                <a:solidFill>
                  <a:srgbClr val="0000CC"/>
                </a:solidFill>
                <a:latin typeface="Calibri"/>
                <a:cs typeface="Calibri"/>
              </a:rPr>
              <a:t>LỜI </a:t>
            </a:r>
            <a:r>
              <a:rPr sz="1100" b="1" spc="-5" dirty="0">
                <a:solidFill>
                  <a:srgbClr val="0000CC"/>
                </a:solidFill>
                <a:latin typeface="Calibri"/>
                <a:cs typeface="Calibri"/>
              </a:rPr>
              <a:t>GIỚI</a:t>
            </a:r>
            <a:r>
              <a:rPr sz="1100" b="1" spc="-15" dirty="0">
                <a:solidFill>
                  <a:srgbClr val="0000CC"/>
                </a:solidFill>
                <a:latin typeface="Calibri"/>
                <a:cs typeface="Calibri"/>
              </a:rPr>
              <a:t> </a:t>
            </a:r>
            <a:r>
              <a:rPr sz="1100" b="1" dirty="0">
                <a:solidFill>
                  <a:srgbClr val="0000CC"/>
                </a:solidFill>
                <a:latin typeface="Calibri"/>
                <a:cs typeface="Calibri"/>
              </a:rPr>
              <a:t>THIỆU</a:t>
            </a:r>
            <a:endParaRPr sz="1100">
              <a:latin typeface="Calibri"/>
              <a:cs typeface="Calibri"/>
            </a:endParaRPr>
          </a:p>
          <a:p>
            <a:pPr marL="238125" indent="-226060" fontAlgn="auto">
              <a:spcBef>
                <a:spcPts val="685"/>
              </a:spcBef>
              <a:spcAft>
                <a:spcPts val="0"/>
              </a:spcAft>
              <a:buFont typeface="Symbol"/>
              <a:buChar char=""/>
              <a:tabLst>
                <a:tab pos="238125" algn="l"/>
                <a:tab pos="238760" algn="l"/>
              </a:tabLst>
              <a:defRPr/>
            </a:pPr>
            <a:r>
              <a:rPr sz="1100" b="1" dirty="0">
                <a:solidFill>
                  <a:srgbClr val="0000CC"/>
                </a:solidFill>
                <a:latin typeface="Calibri"/>
                <a:cs typeface="Calibri"/>
              </a:rPr>
              <a:t>LỜI NÓI</a:t>
            </a:r>
            <a:r>
              <a:rPr sz="1100" b="1" spc="-20" dirty="0">
                <a:solidFill>
                  <a:srgbClr val="0000CC"/>
                </a:solidFill>
                <a:latin typeface="Calibri"/>
                <a:cs typeface="Calibri"/>
              </a:rPr>
              <a:t> </a:t>
            </a:r>
            <a:r>
              <a:rPr sz="1100" b="1" dirty="0">
                <a:solidFill>
                  <a:srgbClr val="0000CC"/>
                </a:solidFill>
                <a:latin typeface="Calibri"/>
                <a:cs typeface="Calibri"/>
              </a:rPr>
              <a:t>ĐẦU</a:t>
            </a:r>
            <a:endParaRPr sz="1100">
              <a:latin typeface="Calibri"/>
              <a:cs typeface="Calibri"/>
            </a:endParaRPr>
          </a:p>
          <a:p>
            <a:pPr marL="238125" indent="-226060" fontAlgn="auto">
              <a:spcBef>
                <a:spcPts val="690"/>
              </a:spcBef>
              <a:spcAft>
                <a:spcPts val="0"/>
              </a:spcAft>
              <a:buFont typeface="Symbol"/>
              <a:buChar char=""/>
              <a:tabLst>
                <a:tab pos="238125" algn="l"/>
                <a:tab pos="238760" algn="l"/>
              </a:tabLst>
              <a:defRPr/>
            </a:pPr>
            <a:r>
              <a:rPr sz="1100" b="1" spc="-5" dirty="0">
                <a:solidFill>
                  <a:srgbClr val="0000CC"/>
                </a:solidFill>
                <a:latin typeface="Calibri"/>
                <a:cs typeface="Calibri"/>
              </a:rPr>
              <a:t>HỎI </a:t>
            </a:r>
            <a:r>
              <a:rPr sz="1100" b="1" dirty="0">
                <a:solidFill>
                  <a:srgbClr val="0000CC"/>
                </a:solidFill>
                <a:latin typeface="Calibri"/>
                <a:cs typeface="Calibri"/>
              </a:rPr>
              <a:t>- ĐÁP </a:t>
            </a:r>
            <a:r>
              <a:rPr sz="1100" b="1" spc="-5" dirty="0">
                <a:solidFill>
                  <a:srgbClr val="0000CC"/>
                </a:solidFill>
                <a:latin typeface="Calibri"/>
                <a:cs typeface="Calibri"/>
              </a:rPr>
              <a:t>CHUNG </a:t>
            </a:r>
            <a:r>
              <a:rPr sz="1100" b="1" dirty="0">
                <a:solidFill>
                  <a:srgbClr val="0000CC"/>
                </a:solidFill>
                <a:latin typeface="Calibri"/>
                <a:cs typeface="Calibri"/>
              </a:rPr>
              <a:t>VỀ </a:t>
            </a:r>
            <a:r>
              <a:rPr sz="1100" b="1" spc="-5" dirty="0">
                <a:solidFill>
                  <a:srgbClr val="0000CC"/>
                </a:solidFill>
                <a:latin typeface="Calibri"/>
                <a:cs typeface="Calibri"/>
              </a:rPr>
              <a:t>DỊCH BỆNH</a:t>
            </a:r>
            <a:r>
              <a:rPr sz="1100" b="1" spc="-40" dirty="0">
                <a:solidFill>
                  <a:srgbClr val="0000CC"/>
                </a:solidFill>
                <a:latin typeface="Calibri"/>
                <a:cs typeface="Calibri"/>
              </a:rPr>
              <a:t> </a:t>
            </a:r>
            <a:r>
              <a:rPr sz="1100" b="1" spc="-5" dirty="0">
                <a:solidFill>
                  <a:srgbClr val="0000CC"/>
                </a:solidFill>
                <a:latin typeface="Calibri"/>
                <a:cs typeface="Calibri"/>
              </a:rPr>
              <a:t>COVID-19</a:t>
            </a:r>
            <a:endParaRPr sz="1100">
              <a:latin typeface="Calibri"/>
              <a:cs typeface="Calibri"/>
            </a:endParaRPr>
          </a:p>
          <a:p>
            <a:pPr marL="699770" lvl="1" indent="-229235" fontAlgn="auto">
              <a:spcBef>
                <a:spcPts val="610"/>
              </a:spcBef>
              <a:spcAft>
                <a:spcPts val="0"/>
              </a:spcAft>
              <a:buFont typeface="Courier New"/>
              <a:buChar char="o"/>
              <a:tabLst>
                <a:tab pos="699770" algn="l"/>
                <a:tab pos="700405" algn="l"/>
              </a:tabLst>
              <a:defRPr/>
            </a:pPr>
            <a:r>
              <a:rPr sz="1100" spc="-5" dirty="0">
                <a:solidFill>
                  <a:srgbClr val="0000CC"/>
                </a:solidFill>
                <a:latin typeface="Calibri"/>
                <a:cs typeface="Calibri"/>
              </a:rPr>
              <a:t>Thông </a:t>
            </a:r>
            <a:r>
              <a:rPr sz="1100" dirty="0">
                <a:solidFill>
                  <a:srgbClr val="0000CC"/>
                </a:solidFill>
                <a:latin typeface="Calibri"/>
                <a:cs typeface="Calibri"/>
              </a:rPr>
              <a:t>tin </a:t>
            </a:r>
            <a:r>
              <a:rPr sz="1100" spc="-5" dirty="0">
                <a:solidFill>
                  <a:srgbClr val="0000CC"/>
                </a:solidFill>
                <a:latin typeface="Calibri"/>
                <a:cs typeface="Calibri"/>
              </a:rPr>
              <a:t>chung </a:t>
            </a:r>
            <a:r>
              <a:rPr sz="1100" dirty="0">
                <a:solidFill>
                  <a:srgbClr val="0000CC"/>
                </a:solidFill>
                <a:latin typeface="Calibri"/>
                <a:cs typeface="Calibri"/>
              </a:rPr>
              <a:t>về </a:t>
            </a:r>
            <a:r>
              <a:rPr sz="1100" spc="-5" dirty="0">
                <a:solidFill>
                  <a:srgbClr val="0000CC"/>
                </a:solidFill>
                <a:latin typeface="Calibri"/>
                <a:cs typeface="Calibri"/>
              </a:rPr>
              <a:t>dịch </a:t>
            </a:r>
            <a:r>
              <a:rPr sz="1100" spc="-10" dirty="0">
                <a:solidFill>
                  <a:srgbClr val="0000CC"/>
                </a:solidFill>
                <a:latin typeface="Calibri"/>
                <a:cs typeface="Calibri"/>
              </a:rPr>
              <a:t>bệnh</a:t>
            </a:r>
            <a:r>
              <a:rPr sz="1100" spc="-5" dirty="0">
                <a:solidFill>
                  <a:srgbClr val="0000CC"/>
                </a:solidFill>
                <a:latin typeface="Calibri"/>
                <a:cs typeface="Calibri"/>
              </a:rPr>
              <a:t> Covid-19</a:t>
            </a:r>
            <a:endParaRPr sz="1100">
              <a:latin typeface="Calibri"/>
              <a:cs typeface="Calibri"/>
            </a:endParaRPr>
          </a:p>
          <a:p>
            <a:pPr marL="699770" lvl="1" indent="-229235" fontAlgn="auto">
              <a:spcBef>
                <a:spcPts val="625"/>
              </a:spcBef>
              <a:spcAft>
                <a:spcPts val="0"/>
              </a:spcAft>
              <a:buFont typeface="Courier New"/>
              <a:buChar char="o"/>
              <a:tabLst>
                <a:tab pos="699770" algn="l"/>
                <a:tab pos="700405" algn="l"/>
              </a:tabLst>
              <a:defRPr/>
            </a:pPr>
            <a:r>
              <a:rPr sz="1100" spc="-5" dirty="0">
                <a:solidFill>
                  <a:srgbClr val="0000CC"/>
                </a:solidFill>
                <a:latin typeface="Calibri"/>
                <a:cs typeface="Calibri"/>
              </a:rPr>
              <a:t>Tác nhân </a:t>
            </a:r>
            <a:r>
              <a:rPr sz="1100" dirty="0">
                <a:solidFill>
                  <a:srgbClr val="0000CC"/>
                </a:solidFill>
                <a:latin typeface="Calibri"/>
                <a:cs typeface="Calibri"/>
              </a:rPr>
              <a:t>gây</a:t>
            </a:r>
            <a:r>
              <a:rPr sz="1100" spc="-10" dirty="0">
                <a:solidFill>
                  <a:srgbClr val="0000CC"/>
                </a:solidFill>
                <a:latin typeface="Calibri"/>
                <a:cs typeface="Calibri"/>
              </a:rPr>
              <a:t> </a:t>
            </a:r>
            <a:r>
              <a:rPr sz="1100" spc="-5" dirty="0">
                <a:solidFill>
                  <a:srgbClr val="0000CC"/>
                </a:solidFill>
                <a:latin typeface="Calibri"/>
                <a:cs typeface="Calibri"/>
              </a:rPr>
              <a:t>bệnh</a:t>
            </a:r>
            <a:endParaRPr sz="1100">
              <a:latin typeface="Calibri"/>
              <a:cs typeface="Calibri"/>
            </a:endParaRPr>
          </a:p>
          <a:p>
            <a:pPr marL="699770" lvl="1" indent="-229235" fontAlgn="auto">
              <a:spcBef>
                <a:spcPts val="625"/>
              </a:spcBef>
              <a:spcAft>
                <a:spcPts val="0"/>
              </a:spcAft>
              <a:buFont typeface="Courier New"/>
              <a:buChar char="o"/>
              <a:tabLst>
                <a:tab pos="699770" algn="l"/>
                <a:tab pos="700405" algn="l"/>
              </a:tabLst>
              <a:defRPr/>
            </a:pPr>
            <a:r>
              <a:rPr sz="1100" spc="-5" dirty="0">
                <a:solidFill>
                  <a:srgbClr val="0000CC"/>
                </a:solidFill>
                <a:latin typeface="Calibri"/>
                <a:cs typeface="Calibri"/>
              </a:rPr>
              <a:t>Đường </a:t>
            </a:r>
            <a:r>
              <a:rPr sz="1100" dirty="0">
                <a:solidFill>
                  <a:srgbClr val="0000CC"/>
                </a:solidFill>
                <a:latin typeface="Calibri"/>
                <a:cs typeface="Calibri"/>
              </a:rPr>
              <a:t>lây</a:t>
            </a:r>
            <a:r>
              <a:rPr sz="1100" spc="-5" dirty="0">
                <a:solidFill>
                  <a:srgbClr val="0000CC"/>
                </a:solidFill>
                <a:latin typeface="Calibri"/>
                <a:cs typeface="Calibri"/>
              </a:rPr>
              <a:t> </a:t>
            </a:r>
            <a:r>
              <a:rPr sz="1100" dirty="0">
                <a:solidFill>
                  <a:srgbClr val="0000CC"/>
                </a:solidFill>
                <a:latin typeface="Calibri"/>
                <a:cs typeface="Calibri"/>
              </a:rPr>
              <a:t>truyền</a:t>
            </a:r>
            <a:endParaRPr sz="1100">
              <a:latin typeface="Calibri"/>
              <a:cs typeface="Calibri"/>
            </a:endParaRPr>
          </a:p>
          <a:p>
            <a:pPr marL="699770" lvl="1" indent="-229235" fontAlgn="auto">
              <a:spcBef>
                <a:spcPts val="620"/>
              </a:spcBef>
              <a:spcAft>
                <a:spcPts val="0"/>
              </a:spcAft>
              <a:buFont typeface="Courier New"/>
              <a:buChar char="o"/>
              <a:tabLst>
                <a:tab pos="699770" algn="l"/>
                <a:tab pos="700405" algn="l"/>
              </a:tabLst>
              <a:defRPr/>
            </a:pPr>
            <a:r>
              <a:rPr sz="1100" spc="-5" dirty="0">
                <a:solidFill>
                  <a:srgbClr val="0000CC"/>
                </a:solidFill>
                <a:latin typeface="Calibri"/>
                <a:cs typeface="Calibri"/>
              </a:rPr>
              <a:t>Đề </a:t>
            </a:r>
            <a:r>
              <a:rPr sz="1100" dirty="0">
                <a:solidFill>
                  <a:srgbClr val="0000CC"/>
                </a:solidFill>
                <a:latin typeface="Calibri"/>
                <a:cs typeface="Calibri"/>
              </a:rPr>
              <a:t>kháng chống </a:t>
            </a:r>
            <a:r>
              <a:rPr sz="1100" spc="-5" dirty="0">
                <a:solidFill>
                  <a:srgbClr val="0000CC"/>
                </a:solidFill>
                <a:latin typeface="Calibri"/>
                <a:cs typeface="Calibri"/>
              </a:rPr>
              <a:t>virus gây bệnh</a:t>
            </a:r>
            <a:r>
              <a:rPr sz="1100" spc="-35" dirty="0">
                <a:solidFill>
                  <a:srgbClr val="0000CC"/>
                </a:solidFill>
                <a:latin typeface="Calibri"/>
                <a:cs typeface="Calibri"/>
              </a:rPr>
              <a:t> </a:t>
            </a:r>
            <a:r>
              <a:rPr sz="1100" spc="-5" dirty="0">
                <a:solidFill>
                  <a:srgbClr val="0000CC"/>
                </a:solidFill>
                <a:latin typeface="Calibri"/>
                <a:cs typeface="Calibri"/>
              </a:rPr>
              <a:t>Covid-19</a:t>
            </a:r>
            <a:endParaRPr sz="1100">
              <a:latin typeface="Calibri"/>
              <a:cs typeface="Calibri"/>
            </a:endParaRPr>
          </a:p>
          <a:p>
            <a:pPr marL="699770" lvl="1" indent="-229235" fontAlgn="auto">
              <a:spcBef>
                <a:spcPts val="625"/>
              </a:spcBef>
              <a:spcAft>
                <a:spcPts val="0"/>
              </a:spcAft>
              <a:buFont typeface="Courier New"/>
              <a:buChar char="o"/>
              <a:tabLst>
                <a:tab pos="699770" algn="l"/>
                <a:tab pos="700405" algn="l"/>
              </a:tabLst>
              <a:defRPr/>
            </a:pPr>
            <a:r>
              <a:rPr sz="1100" spc="-5" dirty="0">
                <a:solidFill>
                  <a:srgbClr val="0000CC"/>
                </a:solidFill>
                <a:latin typeface="Calibri"/>
                <a:cs typeface="Calibri"/>
              </a:rPr>
              <a:t>Covid-19 </a:t>
            </a:r>
            <a:r>
              <a:rPr sz="1100" dirty="0">
                <a:solidFill>
                  <a:srgbClr val="0000CC"/>
                </a:solidFill>
                <a:latin typeface="Calibri"/>
                <a:cs typeface="Calibri"/>
              </a:rPr>
              <a:t>và </a:t>
            </a:r>
            <a:r>
              <a:rPr sz="1100" spc="-5" dirty="0">
                <a:solidFill>
                  <a:srgbClr val="0000CC"/>
                </a:solidFill>
                <a:latin typeface="Calibri"/>
                <a:cs typeface="Calibri"/>
              </a:rPr>
              <a:t>trường</a:t>
            </a:r>
            <a:r>
              <a:rPr sz="1100" spc="-50" dirty="0">
                <a:solidFill>
                  <a:srgbClr val="0000CC"/>
                </a:solidFill>
                <a:latin typeface="Calibri"/>
                <a:cs typeface="Calibri"/>
              </a:rPr>
              <a:t> </a:t>
            </a:r>
            <a:r>
              <a:rPr sz="1100" dirty="0">
                <a:solidFill>
                  <a:srgbClr val="0000CC"/>
                </a:solidFill>
                <a:latin typeface="Calibri"/>
                <a:cs typeface="Calibri"/>
              </a:rPr>
              <a:t>học</a:t>
            </a:r>
            <a:endParaRPr sz="1100">
              <a:latin typeface="Calibri"/>
              <a:cs typeface="Calibri"/>
            </a:endParaRPr>
          </a:p>
          <a:p>
            <a:pPr marL="699770" lvl="1" indent="-229235" fontAlgn="auto">
              <a:spcBef>
                <a:spcPts val="625"/>
              </a:spcBef>
              <a:spcAft>
                <a:spcPts val="0"/>
              </a:spcAft>
              <a:buFont typeface="Courier New"/>
              <a:buChar char="o"/>
              <a:tabLst>
                <a:tab pos="699770" algn="l"/>
                <a:tab pos="700405" algn="l"/>
              </a:tabLst>
              <a:defRPr/>
            </a:pPr>
            <a:r>
              <a:rPr sz="1100" spc="-5" dirty="0">
                <a:solidFill>
                  <a:srgbClr val="0000CC"/>
                </a:solidFill>
                <a:latin typeface="Calibri"/>
                <a:cs typeface="Calibri"/>
              </a:rPr>
              <a:t>Biện pháp </a:t>
            </a:r>
            <a:r>
              <a:rPr sz="1100" dirty="0">
                <a:solidFill>
                  <a:srgbClr val="0000CC"/>
                </a:solidFill>
                <a:latin typeface="Calibri"/>
                <a:cs typeface="Calibri"/>
              </a:rPr>
              <a:t>phòng</a:t>
            </a:r>
            <a:r>
              <a:rPr sz="1100" spc="-70" dirty="0">
                <a:solidFill>
                  <a:srgbClr val="0000CC"/>
                </a:solidFill>
                <a:latin typeface="Calibri"/>
                <a:cs typeface="Calibri"/>
              </a:rPr>
              <a:t> </a:t>
            </a:r>
            <a:r>
              <a:rPr sz="1100" dirty="0">
                <a:solidFill>
                  <a:srgbClr val="0000CC"/>
                </a:solidFill>
                <a:latin typeface="Calibri"/>
                <a:cs typeface="Calibri"/>
              </a:rPr>
              <a:t>chống</a:t>
            </a:r>
            <a:endParaRPr sz="1100">
              <a:latin typeface="Calibri"/>
              <a:cs typeface="Calibri"/>
            </a:endParaRPr>
          </a:p>
          <a:p>
            <a:pPr marL="238125" indent="-226060" fontAlgn="auto">
              <a:spcBef>
                <a:spcPts val="685"/>
              </a:spcBef>
              <a:spcAft>
                <a:spcPts val="0"/>
              </a:spcAft>
              <a:buFont typeface="Symbol"/>
              <a:buChar char=""/>
              <a:tabLst>
                <a:tab pos="238125" algn="l"/>
                <a:tab pos="238760" algn="l"/>
              </a:tabLst>
              <a:defRPr/>
            </a:pPr>
            <a:r>
              <a:rPr sz="1100" b="1" spc="-5" dirty="0">
                <a:solidFill>
                  <a:srgbClr val="0000CC"/>
                </a:solidFill>
                <a:latin typeface="Calibri"/>
                <a:cs typeface="Calibri"/>
              </a:rPr>
              <a:t>HỎI </a:t>
            </a:r>
            <a:r>
              <a:rPr sz="1100" b="1" dirty="0">
                <a:solidFill>
                  <a:srgbClr val="0000CC"/>
                </a:solidFill>
                <a:latin typeface="Calibri"/>
                <a:cs typeface="Calibri"/>
              </a:rPr>
              <a:t>- ĐÁP CHO </a:t>
            </a:r>
            <a:r>
              <a:rPr sz="1100" b="1" spc="-5" dirty="0">
                <a:solidFill>
                  <a:srgbClr val="0000CC"/>
                </a:solidFill>
                <a:latin typeface="Calibri"/>
                <a:cs typeface="Calibri"/>
              </a:rPr>
              <a:t>CHA </a:t>
            </a:r>
            <a:r>
              <a:rPr sz="1100" b="1" dirty="0">
                <a:solidFill>
                  <a:srgbClr val="0000CC"/>
                </a:solidFill>
                <a:latin typeface="Calibri"/>
                <a:cs typeface="Calibri"/>
              </a:rPr>
              <a:t>MẸ </a:t>
            </a:r>
            <a:r>
              <a:rPr sz="1100" b="1" spc="-5" dirty="0">
                <a:solidFill>
                  <a:srgbClr val="0000CC"/>
                </a:solidFill>
                <a:latin typeface="Calibri"/>
                <a:cs typeface="Calibri"/>
              </a:rPr>
              <a:t>HỌC</a:t>
            </a:r>
            <a:r>
              <a:rPr sz="1100" b="1" spc="-30" dirty="0">
                <a:solidFill>
                  <a:srgbClr val="0000CC"/>
                </a:solidFill>
                <a:latin typeface="Calibri"/>
                <a:cs typeface="Calibri"/>
              </a:rPr>
              <a:t> </a:t>
            </a:r>
            <a:r>
              <a:rPr sz="1100" b="1" spc="-5" dirty="0">
                <a:solidFill>
                  <a:srgbClr val="0000CC"/>
                </a:solidFill>
                <a:latin typeface="Calibri"/>
                <a:cs typeface="Calibri"/>
              </a:rPr>
              <a:t>SINH</a:t>
            </a:r>
            <a:endParaRPr sz="1100">
              <a:latin typeface="Calibri"/>
              <a:cs typeface="Calibri"/>
            </a:endParaRPr>
          </a:p>
          <a:p>
            <a:pPr marL="238125" indent="-226060" fontAlgn="auto">
              <a:spcBef>
                <a:spcPts val="685"/>
              </a:spcBef>
              <a:spcAft>
                <a:spcPts val="0"/>
              </a:spcAft>
              <a:buFont typeface="Symbol"/>
              <a:buChar char=""/>
              <a:tabLst>
                <a:tab pos="238125" algn="l"/>
                <a:tab pos="238760" algn="l"/>
              </a:tabLst>
              <a:defRPr/>
            </a:pPr>
            <a:r>
              <a:rPr sz="1100" b="1" spc="-5" dirty="0">
                <a:solidFill>
                  <a:srgbClr val="0000CC"/>
                </a:solidFill>
                <a:latin typeface="Calibri"/>
                <a:cs typeface="Calibri"/>
              </a:rPr>
              <a:t>HỎI </a:t>
            </a:r>
            <a:r>
              <a:rPr sz="1100" b="1" dirty="0">
                <a:solidFill>
                  <a:srgbClr val="0000CC"/>
                </a:solidFill>
                <a:latin typeface="Calibri"/>
                <a:cs typeface="Calibri"/>
              </a:rPr>
              <a:t>- ĐÁP CHO </a:t>
            </a:r>
            <a:r>
              <a:rPr sz="1100" b="1" spc="-5" dirty="0">
                <a:solidFill>
                  <a:srgbClr val="0000CC"/>
                </a:solidFill>
                <a:latin typeface="Calibri"/>
                <a:cs typeface="Calibri"/>
              </a:rPr>
              <a:t>HỌC </a:t>
            </a:r>
            <a:r>
              <a:rPr sz="1100" b="1" spc="-10" dirty="0">
                <a:solidFill>
                  <a:srgbClr val="0000CC"/>
                </a:solidFill>
                <a:latin typeface="Calibri"/>
                <a:cs typeface="Calibri"/>
              </a:rPr>
              <a:t>SINH, </a:t>
            </a:r>
            <a:r>
              <a:rPr sz="1100" b="1" spc="-5" dirty="0">
                <a:solidFill>
                  <a:srgbClr val="0000CC"/>
                </a:solidFill>
                <a:latin typeface="Calibri"/>
                <a:cs typeface="Calibri"/>
              </a:rPr>
              <a:t>SINH</a:t>
            </a:r>
            <a:r>
              <a:rPr sz="1100" b="1" spc="-25" dirty="0">
                <a:solidFill>
                  <a:srgbClr val="0000CC"/>
                </a:solidFill>
                <a:latin typeface="Calibri"/>
                <a:cs typeface="Calibri"/>
              </a:rPr>
              <a:t> </a:t>
            </a:r>
            <a:r>
              <a:rPr sz="1100" b="1" spc="-10" dirty="0">
                <a:solidFill>
                  <a:srgbClr val="0000CC"/>
                </a:solidFill>
                <a:latin typeface="Calibri"/>
                <a:cs typeface="Calibri"/>
              </a:rPr>
              <a:t>VIÊN</a:t>
            </a:r>
            <a:endParaRPr sz="1100">
              <a:latin typeface="Calibri"/>
              <a:cs typeface="Calibri"/>
            </a:endParaRPr>
          </a:p>
          <a:p>
            <a:pPr marL="238125" indent="-226060" fontAlgn="auto">
              <a:spcBef>
                <a:spcPts val="670"/>
              </a:spcBef>
              <a:spcAft>
                <a:spcPts val="0"/>
              </a:spcAft>
              <a:buFont typeface="Symbol"/>
              <a:buChar char=""/>
              <a:tabLst>
                <a:tab pos="238125" algn="l"/>
                <a:tab pos="238760" algn="l"/>
              </a:tabLst>
              <a:defRPr/>
            </a:pPr>
            <a:r>
              <a:rPr sz="1100" b="1" spc="-5" dirty="0">
                <a:solidFill>
                  <a:srgbClr val="0000CC"/>
                </a:solidFill>
                <a:latin typeface="Calibri"/>
                <a:cs typeface="Calibri"/>
              </a:rPr>
              <a:t>HỎI </a:t>
            </a:r>
            <a:r>
              <a:rPr sz="1100" b="1" dirty="0">
                <a:solidFill>
                  <a:srgbClr val="0000CC"/>
                </a:solidFill>
                <a:latin typeface="Calibri"/>
                <a:cs typeface="Calibri"/>
              </a:rPr>
              <a:t>- ĐÁP CHO </a:t>
            </a:r>
            <a:r>
              <a:rPr sz="1100" b="1" spc="-5" dirty="0">
                <a:solidFill>
                  <a:srgbClr val="0000CC"/>
                </a:solidFill>
                <a:latin typeface="Calibri"/>
                <a:cs typeface="Calibri"/>
              </a:rPr>
              <a:t>GIÁO </a:t>
            </a:r>
            <a:r>
              <a:rPr sz="1100" b="1" spc="-10" dirty="0">
                <a:solidFill>
                  <a:srgbClr val="0000CC"/>
                </a:solidFill>
                <a:latin typeface="Calibri"/>
                <a:cs typeface="Calibri"/>
              </a:rPr>
              <a:t>VIÊN </a:t>
            </a:r>
            <a:r>
              <a:rPr sz="1100" b="1" spc="-5" dirty="0">
                <a:solidFill>
                  <a:srgbClr val="0000CC"/>
                </a:solidFill>
                <a:latin typeface="Calibri"/>
                <a:cs typeface="Calibri"/>
              </a:rPr>
              <a:t>VÀ CÁN </a:t>
            </a:r>
            <a:r>
              <a:rPr sz="1100" b="1" spc="5" dirty="0">
                <a:solidFill>
                  <a:srgbClr val="0000CC"/>
                </a:solidFill>
                <a:latin typeface="Calibri"/>
                <a:cs typeface="Calibri"/>
              </a:rPr>
              <a:t>BỘ </a:t>
            </a:r>
            <a:r>
              <a:rPr sz="1100" b="1" spc="-5" dirty="0">
                <a:solidFill>
                  <a:srgbClr val="0000CC"/>
                </a:solidFill>
                <a:latin typeface="Calibri"/>
                <a:cs typeface="Calibri"/>
              </a:rPr>
              <a:t>GIÁO</a:t>
            </a:r>
            <a:r>
              <a:rPr sz="1100" b="1" spc="-20" dirty="0">
                <a:solidFill>
                  <a:srgbClr val="0000CC"/>
                </a:solidFill>
                <a:latin typeface="Calibri"/>
                <a:cs typeface="Calibri"/>
              </a:rPr>
              <a:t> </a:t>
            </a:r>
            <a:r>
              <a:rPr sz="1100" b="1" spc="-5" dirty="0">
                <a:solidFill>
                  <a:srgbClr val="0000CC"/>
                </a:solidFill>
                <a:latin typeface="Calibri"/>
                <a:cs typeface="Calibri"/>
              </a:rPr>
              <a:t>DỤC</a:t>
            </a:r>
            <a:endParaRPr sz="11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object 4"/>
          <p:cNvSpPr txBox="1">
            <a:spLocks noChangeArrowheads="1"/>
          </p:cNvSpPr>
          <p:nvPr/>
        </p:nvSpPr>
        <p:spPr bwMode="auto">
          <a:xfrm>
            <a:off x="2668588" y="6792913"/>
            <a:ext cx="122237" cy="166687"/>
          </a:xfrm>
          <a:prstGeom prst="rect">
            <a:avLst/>
          </a:prstGeom>
          <a:noFill/>
          <a:ln w="9525">
            <a:noFill/>
            <a:miter lim="800000"/>
            <a:headEnd/>
            <a:tailEnd/>
          </a:ln>
        </p:spPr>
        <p:txBody>
          <a:bodyPr lIns="0" tIns="0" rIns="0" bIns="0">
            <a:spAutoFit/>
          </a:bodyPr>
          <a:lstStyle/>
          <a:p>
            <a:pPr marL="25400">
              <a:lnSpc>
                <a:spcPts val="1150"/>
              </a:lnSpc>
            </a:pPr>
            <a:fld id="{78950193-479E-4A9E-8A3A-DB57AFC6DFF8}" type="slidenum">
              <a:rPr lang="en-US" sz="1100">
                <a:solidFill>
                  <a:srgbClr val="221F1F"/>
                </a:solidFill>
                <a:latin typeface="Calibri" pitchFamily="34" charset="0"/>
                <a:cs typeface="Calibri" pitchFamily="34" charset="0"/>
              </a:rPr>
              <a:pPr marL="25400">
                <a:lnSpc>
                  <a:spcPts val="1150"/>
                </a:lnSpc>
              </a:pPr>
              <a:t>8</a:t>
            </a:fld>
            <a:endParaRPr lang="en-US" sz="1100">
              <a:latin typeface="Calibri" pitchFamily="34" charset="0"/>
              <a:cs typeface="Calibri" pitchFamily="34" charset="0"/>
            </a:endParaRPr>
          </a:p>
        </p:txBody>
      </p:sp>
      <p:sp>
        <p:nvSpPr>
          <p:cNvPr id="2" name="object 2"/>
          <p:cNvSpPr txBox="1"/>
          <p:nvPr/>
        </p:nvSpPr>
        <p:spPr>
          <a:xfrm>
            <a:off x="671513" y="438150"/>
            <a:ext cx="3671887" cy="303213"/>
          </a:xfrm>
          <a:prstGeom prst="rect">
            <a:avLst/>
          </a:prstGeom>
        </p:spPr>
        <p:txBody>
          <a:bodyPr lIns="0" tIns="12700" rIns="0" bIns="0">
            <a:spAutoFit/>
          </a:bodyPr>
          <a:lstStyle/>
          <a:p>
            <a:pPr marL="12700" fontAlgn="auto">
              <a:spcBef>
                <a:spcPts val="100"/>
              </a:spcBef>
              <a:spcAft>
                <a:spcPts val="0"/>
              </a:spcAft>
              <a:defRPr/>
            </a:pPr>
            <a:r>
              <a:rPr sz="900" i="1" dirty="0">
                <a:solidFill>
                  <a:srgbClr val="221F1F"/>
                </a:solidFill>
                <a:latin typeface="Calibri"/>
                <a:cs typeface="Calibri"/>
              </a:rPr>
              <a:t>Bộ </a:t>
            </a:r>
            <a:r>
              <a:rPr sz="900" i="1" spc="-5" dirty="0">
                <a:solidFill>
                  <a:srgbClr val="221F1F"/>
                </a:solidFill>
                <a:latin typeface="Calibri"/>
                <a:cs typeface="Calibri"/>
              </a:rPr>
              <a:t>Giáo </a:t>
            </a:r>
            <a:r>
              <a:rPr sz="900" i="1" dirty="0">
                <a:solidFill>
                  <a:srgbClr val="221F1F"/>
                </a:solidFill>
                <a:latin typeface="Calibri"/>
                <a:cs typeface="Calibri"/>
              </a:rPr>
              <a:t>dục </a:t>
            </a:r>
            <a:r>
              <a:rPr sz="900" i="1" spc="-5" dirty="0">
                <a:solidFill>
                  <a:srgbClr val="221F1F"/>
                </a:solidFill>
                <a:latin typeface="Calibri"/>
                <a:cs typeface="Calibri"/>
              </a:rPr>
              <a:t>và </a:t>
            </a:r>
            <a:r>
              <a:rPr sz="900" i="1" dirty="0">
                <a:solidFill>
                  <a:srgbClr val="221F1F"/>
                </a:solidFill>
                <a:latin typeface="Calibri"/>
                <a:cs typeface="Calibri"/>
              </a:rPr>
              <a:t>Đào</a:t>
            </a:r>
            <a:r>
              <a:rPr sz="900" i="1" spc="-30" dirty="0">
                <a:solidFill>
                  <a:srgbClr val="221F1F"/>
                </a:solidFill>
                <a:latin typeface="Calibri"/>
                <a:cs typeface="Calibri"/>
              </a:rPr>
              <a:t> </a:t>
            </a:r>
            <a:r>
              <a:rPr sz="900" i="1" dirty="0">
                <a:solidFill>
                  <a:srgbClr val="221F1F"/>
                </a:solidFill>
                <a:latin typeface="Calibri"/>
                <a:cs typeface="Calibri"/>
              </a:rPr>
              <a:t>tạo</a:t>
            </a:r>
            <a:endParaRPr sz="900">
              <a:latin typeface="Calibri"/>
              <a:cs typeface="Calibri"/>
            </a:endParaRPr>
          </a:p>
          <a:p>
            <a:pPr marL="12700" fontAlgn="auto">
              <a:spcBef>
                <a:spcPts val="25"/>
              </a:spcBef>
              <a:spcAft>
                <a:spcPts val="0"/>
              </a:spcAft>
              <a:defRPr/>
            </a:pPr>
            <a:r>
              <a:rPr sz="900" i="1" dirty="0">
                <a:solidFill>
                  <a:srgbClr val="221F1F"/>
                </a:solidFill>
                <a:latin typeface="Calibri"/>
                <a:cs typeface="Calibri"/>
              </a:rPr>
              <a:t>100 </a:t>
            </a:r>
            <a:r>
              <a:rPr sz="900" i="1" spc="-5" dirty="0">
                <a:solidFill>
                  <a:srgbClr val="221F1F"/>
                </a:solidFill>
                <a:latin typeface="Calibri"/>
                <a:cs typeface="Calibri"/>
              </a:rPr>
              <a:t>câu hỏi </a:t>
            </a:r>
            <a:r>
              <a:rPr sz="900" i="1" dirty="0">
                <a:solidFill>
                  <a:srgbClr val="221F1F"/>
                </a:solidFill>
                <a:latin typeface="Calibri"/>
                <a:cs typeface="Calibri"/>
              </a:rPr>
              <a:t>- </a:t>
            </a:r>
            <a:r>
              <a:rPr sz="900" i="1" spc="-5" dirty="0">
                <a:solidFill>
                  <a:srgbClr val="221F1F"/>
                </a:solidFill>
                <a:latin typeface="Calibri"/>
                <a:cs typeface="Calibri"/>
              </a:rPr>
              <a:t>đáp về phòng, chống </a:t>
            </a:r>
            <a:r>
              <a:rPr sz="900" i="1" dirty="0">
                <a:solidFill>
                  <a:srgbClr val="221F1F"/>
                </a:solidFill>
                <a:latin typeface="Calibri"/>
                <a:cs typeface="Calibri"/>
              </a:rPr>
              <a:t>dịch </a:t>
            </a:r>
            <a:r>
              <a:rPr sz="900" i="1" spc="-5" dirty="0">
                <a:solidFill>
                  <a:srgbClr val="221F1F"/>
                </a:solidFill>
                <a:latin typeface="Calibri"/>
                <a:cs typeface="Calibri"/>
              </a:rPr>
              <a:t>bệnh Covid-19 trong </a:t>
            </a:r>
            <a:r>
              <a:rPr sz="900" i="1" dirty="0">
                <a:solidFill>
                  <a:srgbClr val="221F1F"/>
                </a:solidFill>
                <a:latin typeface="Calibri"/>
                <a:cs typeface="Calibri"/>
              </a:rPr>
              <a:t>các </a:t>
            </a:r>
            <a:r>
              <a:rPr sz="900" i="1" spc="-5" dirty="0">
                <a:solidFill>
                  <a:srgbClr val="221F1F"/>
                </a:solidFill>
                <a:latin typeface="Calibri"/>
                <a:cs typeface="Calibri"/>
              </a:rPr>
              <a:t>cơ </a:t>
            </a:r>
            <a:r>
              <a:rPr sz="900" i="1" dirty="0">
                <a:solidFill>
                  <a:srgbClr val="221F1F"/>
                </a:solidFill>
                <a:latin typeface="Calibri"/>
                <a:cs typeface="Calibri"/>
              </a:rPr>
              <a:t>sở </a:t>
            </a:r>
            <a:r>
              <a:rPr sz="900" i="1" spc="-5" dirty="0">
                <a:solidFill>
                  <a:srgbClr val="221F1F"/>
                </a:solidFill>
                <a:latin typeface="Calibri"/>
                <a:cs typeface="Calibri"/>
              </a:rPr>
              <a:t>giáo</a:t>
            </a:r>
            <a:r>
              <a:rPr sz="900" i="1" spc="30" dirty="0">
                <a:solidFill>
                  <a:srgbClr val="221F1F"/>
                </a:solidFill>
                <a:latin typeface="Calibri"/>
                <a:cs typeface="Calibri"/>
              </a:rPr>
              <a:t> </a:t>
            </a:r>
            <a:r>
              <a:rPr sz="900" i="1" dirty="0">
                <a:solidFill>
                  <a:srgbClr val="221F1F"/>
                </a:solidFill>
                <a:latin typeface="Calibri"/>
                <a:cs typeface="Calibri"/>
              </a:rPr>
              <a:t>dục</a:t>
            </a:r>
            <a:endParaRPr sz="900">
              <a:latin typeface="Calibri"/>
              <a:cs typeface="Calibri"/>
            </a:endParaRPr>
          </a:p>
        </p:txBody>
      </p:sp>
      <p:sp>
        <p:nvSpPr>
          <p:cNvPr id="3" name="object 3"/>
          <p:cNvSpPr txBox="1"/>
          <p:nvPr/>
        </p:nvSpPr>
        <p:spPr>
          <a:xfrm>
            <a:off x="671513" y="1071563"/>
            <a:ext cx="4116387" cy="5354637"/>
          </a:xfrm>
          <a:prstGeom prst="rect">
            <a:avLst/>
          </a:prstGeom>
        </p:spPr>
        <p:txBody>
          <a:bodyPr lIns="0" tIns="97155" rIns="0" bIns="0">
            <a:spAutoFit/>
          </a:bodyPr>
          <a:lstStyle/>
          <a:p>
            <a:pPr marL="417513" algn="just">
              <a:spcBef>
                <a:spcPts val="763"/>
              </a:spcBef>
            </a:pPr>
            <a:r>
              <a:rPr lang="en-US" sz="1200" b="1">
                <a:solidFill>
                  <a:srgbClr val="FF0000"/>
                </a:solidFill>
                <a:latin typeface="Calibri" pitchFamily="34" charset="0"/>
                <a:cs typeface="Calibri" pitchFamily="34" charset="0"/>
              </a:rPr>
              <a:t>PHẦN 1: HỎI - ĐÁP CHUNG VỀ DỊCH BỆNH COVID-19</a:t>
            </a:r>
            <a:endParaRPr lang="en-US" sz="1200">
              <a:latin typeface="Calibri" pitchFamily="34" charset="0"/>
              <a:cs typeface="Calibri" pitchFamily="34" charset="0"/>
            </a:endParaRPr>
          </a:p>
          <a:p>
            <a:pPr marL="417513">
              <a:spcBef>
                <a:spcPts val="613"/>
              </a:spcBef>
            </a:pPr>
            <a:r>
              <a:rPr lang="en-US" sz="1100" b="1">
                <a:solidFill>
                  <a:srgbClr val="0000CC"/>
                </a:solidFill>
                <a:latin typeface="Calibri" pitchFamily="34" charset="0"/>
                <a:cs typeface="Calibri" pitchFamily="34" charset="0"/>
              </a:rPr>
              <a:t>THÔNG TIN CHUNG VỀ DỊCH BỆNH COVID-19</a:t>
            </a:r>
            <a:endParaRPr lang="en-US" sz="1100">
              <a:latin typeface="Calibri" pitchFamily="34" charset="0"/>
              <a:cs typeface="Calibri" pitchFamily="34" charset="0"/>
            </a:endParaRPr>
          </a:p>
          <a:p>
            <a:pPr marL="417513" algn="just">
              <a:spcBef>
                <a:spcPts val="625"/>
              </a:spcBef>
            </a:pPr>
            <a:r>
              <a:rPr lang="en-US" sz="1100" b="1">
                <a:solidFill>
                  <a:srgbClr val="0000CC"/>
                </a:solidFill>
                <a:latin typeface="Calibri" pitchFamily="34" charset="0"/>
                <a:cs typeface="Calibri" pitchFamily="34" charset="0"/>
              </a:rPr>
              <a:t>1. Dịch Covid-19 là dịch bệnh gì?</a:t>
            </a:r>
            <a:endParaRPr lang="en-US" sz="1100">
              <a:latin typeface="Calibri" pitchFamily="34" charset="0"/>
              <a:cs typeface="Calibri" pitchFamily="34" charset="0"/>
            </a:endParaRPr>
          </a:p>
          <a:p>
            <a:pPr marL="417513" algn="just">
              <a:lnSpc>
                <a:spcPct val="102000"/>
              </a:lnSpc>
              <a:spcBef>
                <a:spcPts val="600"/>
              </a:spcBef>
            </a:pPr>
            <a:r>
              <a:rPr lang="en-US" sz="1100">
                <a:latin typeface="Calibri" pitchFamily="34" charset="0"/>
                <a:cs typeface="Calibri" pitchFamily="34" charset="0"/>
              </a:rPr>
              <a:t>Covid-19 là bệnh do virus Corona gây ra và xuất hiện lần đầu  năm 2019. Tại Việt Nam tên bệnh thường bao gồm triệu chứng  chính và tác nhân gây bệnh, do vậy bệnh này được gọi chi tiết  hơn là “viêm đường hô hấp cấp do virus Corona mới” hoặc  “viêm phổi cấp do virus Corona mới” do tổn thương viêm chủ  yếu ở phổi.</a:t>
            </a:r>
          </a:p>
          <a:p>
            <a:pPr marL="417513" algn="just">
              <a:lnSpc>
                <a:spcPct val="102000"/>
              </a:lnSpc>
              <a:spcBef>
                <a:spcPts val="600"/>
              </a:spcBef>
            </a:pPr>
            <a:r>
              <a:rPr lang="en-US" sz="1100">
                <a:latin typeface="Calibri" pitchFamily="34" charset="0"/>
                <a:cs typeface="Calibri" pitchFamily="34" charset="0"/>
              </a:rPr>
              <a:t>Covid-19 là bệnh truyền nhiễm (tức là bệnh lây truyền trực tiếp  hoặc gián tiếp từ người hoặc từ động vật sang người do tác  nhân gây bệnh truyền nhiễm, ví dụ: bệnh sởi, quai bị, bệnh thủy  đậu… lây trực tiếp từ người sang người, bệnh sốt xuất huyết lây  từ người sang người qua muỗi đốt, bệnh cúm gia cầm lây từ gia  cầm sang người) đã lây lan ra nhiều người và trở thành dịch  Covid-19.</a:t>
            </a:r>
          </a:p>
          <a:p>
            <a:pPr marL="417513" algn="just">
              <a:lnSpc>
                <a:spcPct val="102000"/>
              </a:lnSpc>
              <a:spcBef>
                <a:spcPts val="600"/>
              </a:spcBef>
            </a:pPr>
            <a:r>
              <a:rPr lang="en-US" sz="1100">
                <a:latin typeface="Calibri" pitchFamily="34" charset="0"/>
                <a:cs typeface="Calibri" pitchFamily="34" charset="0"/>
              </a:rPr>
              <a:t>Dịch bệnh này xuất hiện đầu tiên ở thành phố Vũ Hán, tỉnh Hồ  Bắc, Trung Quốc, trong đó nhiều người cùng bị viêm đường hô  hấp cấp. Tác nhân gây bệnh sau đó được xác định là một chủng  mới của virus Corona. Chủng virus mới này được tìm ra năm  2019 nên được ký hiệu là 2019-nCoV (viết tắt của cụm từ “2019  Novel Coronavirus”). Vì thế, ban đầu dịch bệnh này có tên là  “Dịch viêm đường hô hấp cấp do chủng mới của virus Corona  2019-nCoV”.</a:t>
            </a:r>
          </a:p>
          <a:p>
            <a:pPr marL="417513" algn="just">
              <a:lnSpc>
                <a:spcPct val="101000"/>
              </a:lnSpc>
              <a:spcBef>
                <a:spcPts val="600"/>
              </a:spcBef>
            </a:pPr>
            <a:r>
              <a:rPr lang="en-US" sz="1100">
                <a:latin typeface="Calibri" pitchFamily="34" charset="0"/>
                <a:cs typeface="Calibri" pitchFamily="34" charset="0"/>
              </a:rPr>
              <a:t>Tên dịch bệnh vừa mô tả biểu hiện bệnh và tác nhân gây bệnh  nên thường rất dài. Để ngắn gọn, trong thời gian đầu giới  chuyên môn và các phương tiện truyền thông ở nước ta  thường gọi tắt dịch bệnh này là: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object 3"/>
          <p:cNvSpPr txBox="1">
            <a:spLocks noChangeArrowheads="1"/>
          </p:cNvSpPr>
          <p:nvPr/>
        </p:nvSpPr>
        <p:spPr bwMode="auto">
          <a:xfrm>
            <a:off x="2668588" y="6792913"/>
            <a:ext cx="122237" cy="166687"/>
          </a:xfrm>
          <a:prstGeom prst="rect">
            <a:avLst/>
          </a:prstGeom>
          <a:noFill/>
          <a:ln w="9525">
            <a:noFill/>
            <a:miter lim="800000"/>
            <a:headEnd/>
            <a:tailEnd/>
          </a:ln>
        </p:spPr>
        <p:txBody>
          <a:bodyPr lIns="0" tIns="0" rIns="0" bIns="0">
            <a:spAutoFit/>
          </a:bodyPr>
          <a:lstStyle/>
          <a:p>
            <a:pPr marL="25400">
              <a:lnSpc>
                <a:spcPts val="1150"/>
              </a:lnSpc>
            </a:pPr>
            <a:fld id="{8F30B171-C2E7-41B4-966E-DBB9BEAB00DF}" type="slidenum">
              <a:rPr lang="en-US" sz="1100">
                <a:solidFill>
                  <a:srgbClr val="221F1F"/>
                </a:solidFill>
                <a:latin typeface="Calibri" pitchFamily="34" charset="0"/>
                <a:cs typeface="Calibri" pitchFamily="34" charset="0"/>
              </a:rPr>
              <a:pPr marL="25400">
                <a:lnSpc>
                  <a:spcPts val="1150"/>
                </a:lnSpc>
              </a:pPr>
              <a:t>9</a:t>
            </a:fld>
            <a:endParaRPr lang="en-US" sz="1100">
              <a:latin typeface="Calibri" pitchFamily="34" charset="0"/>
              <a:cs typeface="Calibri" pitchFamily="34" charset="0"/>
            </a:endParaRPr>
          </a:p>
        </p:txBody>
      </p:sp>
      <p:sp>
        <p:nvSpPr>
          <p:cNvPr id="2" name="object 2"/>
          <p:cNvSpPr txBox="1"/>
          <p:nvPr/>
        </p:nvSpPr>
        <p:spPr>
          <a:xfrm>
            <a:off x="898525" y="579438"/>
            <a:ext cx="3889375" cy="6005512"/>
          </a:xfrm>
          <a:prstGeom prst="rect">
            <a:avLst/>
          </a:prstGeom>
        </p:spPr>
        <p:txBody>
          <a:bodyPr lIns="0" tIns="12700" rIns="0" bIns="0">
            <a:spAutoFit/>
          </a:bodyPr>
          <a:lstStyle/>
          <a:p>
            <a:pPr marL="2101850">
              <a:spcBef>
                <a:spcPts val="100"/>
              </a:spcBef>
            </a:pPr>
            <a:r>
              <a:rPr lang="en-US" sz="900" i="1">
                <a:solidFill>
                  <a:srgbClr val="221F1F"/>
                </a:solidFill>
                <a:latin typeface="Calibri" pitchFamily="34" charset="0"/>
                <a:cs typeface="Calibri" pitchFamily="34" charset="0"/>
              </a:rPr>
              <a:t>Cập nhật ngày 24 tháng 02 năm 2020</a:t>
            </a:r>
            <a:endParaRPr lang="en-US" sz="900">
              <a:latin typeface="Calibri" pitchFamily="34" charset="0"/>
              <a:cs typeface="Calibri" pitchFamily="34" charset="0"/>
            </a:endParaRPr>
          </a:p>
          <a:p>
            <a:pPr marL="2101850">
              <a:spcBef>
                <a:spcPts val="50"/>
              </a:spcBef>
            </a:pPr>
            <a:endParaRPr lang="en-US" sz="1100">
              <a:latin typeface="Times New Roman" pitchFamily="18" charset="0"/>
              <a:cs typeface="Times New Roman" pitchFamily="18" charset="0"/>
            </a:endParaRPr>
          </a:p>
          <a:p>
            <a:pPr marL="2101850" algn="just">
              <a:lnSpc>
                <a:spcPct val="102000"/>
              </a:lnSpc>
              <a:buFontTx/>
              <a:buChar char="-"/>
            </a:pPr>
            <a:r>
              <a:rPr lang="en-US" sz="1100">
                <a:latin typeface="Calibri" pitchFamily="34" charset="0"/>
                <a:cs typeface="Calibri" pitchFamily="34" charset="0"/>
              </a:rPr>
              <a:t>Dịch viêm đường hô hấp cấp do “virus Corona mới” hoặc “virus  Corona chủng mới” hoặc “chủng mới của virus Corona” (vì  trước đây đã có các dịch viêm đường hô hấp cấp do các chủng  virus Corona khác gây ra);</a:t>
            </a:r>
          </a:p>
          <a:p>
            <a:pPr marL="2101850" algn="just">
              <a:lnSpc>
                <a:spcPct val="101000"/>
              </a:lnSpc>
              <a:spcBef>
                <a:spcPts val="613"/>
              </a:spcBef>
              <a:buFontTx/>
              <a:buChar char="-"/>
            </a:pPr>
            <a:r>
              <a:rPr lang="en-US" sz="1100">
                <a:latin typeface="Calibri" pitchFamily="34" charset="0"/>
                <a:cs typeface="Calibri" pitchFamily="34" charset="0"/>
              </a:rPr>
              <a:t>Dịch viêm đường hô hấp cấp do 2019-nCoV (chỉ nêu tác nhân  gây bệnh);</a:t>
            </a:r>
          </a:p>
          <a:p>
            <a:pPr marL="2101850" algn="just">
              <a:lnSpc>
                <a:spcPct val="102000"/>
              </a:lnSpc>
              <a:spcBef>
                <a:spcPts val="600"/>
              </a:spcBef>
              <a:buFontTx/>
              <a:buChar char="-"/>
            </a:pPr>
            <a:r>
              <a:rPr lang="en-US" sz="1100">
                <a:latin typeface="Calibri" pitchFamily="34" charset="0"/>
                <a:cs typeface="Calibri" pitchFamily="34" charset="0"/>
              </a:rPr>
              <a:t>Dịch viêm đường hô hấp cấp do nCoV (nêu ngắn gọn tác nhân  gây bệnh nCoV đã đủ để phân biệt với tất cả các chủng virus  khác đồng thời dễ phát âm hơn 2019-nCoV).</a:t>
            </a:r>
          </a:p>
          <a:p>
            <a:pPr marL="2101850" algn="just">
              <a:lnSpc>
                <a:spcPct val="102000"/>
              </a:lnSpc>
              <a:spcBef>
                <a:spcPts val="600"/>
              </a:spcBef>
            </a:pPr>
            <a:r>
              <a:rPr lang="en-US" sz="1100">
                <a:latin typeface="Calibri" pitchFamily="34" charset="0"/>
                <a:cs typeface="Calibri" pitchFamily="34" charset="0"/>
              </a:rPr>
              <a:t>Vấn đề gọi tên dài dòng, phức tạp và khó phát âm (nhất là cụm  từ “2019-nCoV”) không chỉ xảy ra trong tiếng Việt mà ngay cả  trong các ngôn ngữ quốc tế khác nên Tổ chức Y tế Thế giới  (WHO) muốn nhân cơ hội này tìm một định dạng đặt tên bệnh  mới có cân nhắc nhiều khía cạnh, trong đó có cả vấn đề dễ phát  âm, đầy đủ thông tin, bỏ qua các yếu tố địa danh để tránh nguy  cơ phát sinh sự kỳ thị. Tại thời điểm đó (ngày 11/ 02/ 2020), tên  chủng virus Corona mới này đã được Hội đồng danh pháp virus  quốc tế (International Committee on Taxonomy of Viruses –  ICTV) căn cứ vào đặc điểm bộ gen của virus này có liên quan với  bộ gen của virus Corona gây bệnh SARS năm 2003 đã đặt tên  chủng virus này là SARS-CoV-2; tuy nhiên WHO cũng không  muốn đặt tên bệnh theo tên virus gây bệnh vì điều này có nguy  cơ gây hoang mang cho cộng đồng như dịch bệnh SARS. Cùng  ngày hôm đó, sau khi thống nhất các chuyên gia toàn cầu, WHO  đã chính thức gọi tên bệnh này là Covid-19 (viết tắt của cụm từ  “Coronavirrus disease 2019”) với ý nghĩa là bệnh do virus  Corona gây ra và xuất hiện lần đầu năm 2019. Phương thức đặt  tên mới này cũng được WHO xác định làm định dạng chuẩn để  đặt tên những bệnh mới khác có thể xuất hiện trong tương lai.</a:t>
            </a:r>
          </a:p>
          <a:p>
            <a:pPr marL="2101850" algn="just">
              <a:spcBef>
                <a:spcPts val="625"/>
              </a:spcBef>
            </a:pPr>
            <a:r>
              <a:rPr lang="en-US" sz="1100" b="1">
                <a:solidFill>
                  <a:srgbClr val="0000CC"/>
                </a:solidFill>
                <a:latin typeface="Calibri" pitchFamily="34" charset="0"/>
                <a:cs typeface="Calibri" pitchFamily="34" charset="0"/>
              </a:rPr>
              <a:t>2. Dịch Covid-19 nguy hiểm như thế nào?</a:t>
            </a:r>
            <a:endParaRPr lang="en-US" sz="1100">
              <a:latin typeface="Calibri" pitchFamily="34" charset="0"/>
              <a:cs typeface="Calibri" pitchFamily="34" charset="0"/>
            </a:endParaRPr>
          </a:p>
          <a:p>
            <a:pPr marL="2101850" algn="just">
              <a:spcBef>
                <a:spcPts val="625"/>
              </a:spcBef>
            </a:pPr>
            <a:r>
              <a:rPr lang="en-US" sz="1100">
                <a:latin typeface="Calibri" pitchFamily="34" charset="0"/>
                <a:cs typeface="Calibri" pitchFamily="34" charset="0"/>
              </a:rPr>
              <a:t>Dịch Covid-19 là dịch bệnh truyền nhiễm đặc biệt nguy hiểm.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15701</Words>
  <Application>Microsoft Office PowerPoint</Application>
  <PresentationFormat>Custom</PresentationFormat>
  <Paragraphs>573</Paragraphs>
  <Slides>53</Slides>
  <Notes>0</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53</vt:i4>
      </vt:variant>
    </vt:vector>
  </HeadingPairs>
  <TitlesOfParts>
    <vt:vector size="60" baseType="lpstr">
      <vt:lpstr>Calibri</vt:lpstr>
      <vt:lpstr>Arial</vt:lpstr>
      <vt:lpstr>Cambria</vt:lpstr>
      <vt:lpstr>Times New Roman</vt:lpstr>
      <vt:lpstr>Symbol</vt:lpstr>
      <vt:lpstr>Courier New</vt:lpstr>
      <vt:lpstr>Office Theme</vt:lpstr>
      <vt:lpstr>100 CÂU HỎI - ĐÁP VỀ PHÒNG, CHỐNG DỊCH BỆNH COVID-19  TRONG CÁC CƠ SỞ GIÁO DỤC</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CÂU HỎI - ĐÁP VỀ PHÒNG, CHỐNG DỊCH BỆNH COVID-19  TRONG CÁC CƠ SỞ GIÁO DỤC</dc:title>
  <dc:creator>HanoiLab</dc:creator>
  <cp:lastModifiedBy>The Gioi Computer</cp:lastModifiedBy>
  <cp:revision>1</cp:revision>
  <dcterms:created xsi:type="dcterms:W3CDTF">2020-03-04T03:13:57Z</dcterms:created>
  <dcterms:modified xsi:type="dcterms:W3CDTF">2020-08-24T06:05:14Z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2020-02-26T00:00:00Z</vt:filetime>
  </property>
  <property fmtid="{D5CDD505-2E9C-101B-9397-08002B2CF9AE}" pid="3" name="Creator">
    <vt:lpwstr>Microsoft® Word 2016</vt:lpwstr>
  </property>
  <property fmtid="{D5CDD505-2E9C-101B-9397-08002B2CF9AE}" pid="4" name="LastSaved">
    <vt:filetime>2020-03-04T00:00:00Z</vt:filetime>
  </property>
</Properties>
</file>